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8" r:id="rId1"/>
  </p:sldMasterIdLst>
  <p:notesMasterIdLst>
    <p:notesMasterId r:id="rId29"/>
  </p:notesMasterIdLst>
  <p:sldIdLst>
    <p:sldId id="256" r:id="rId2"/>
    <p:sldId id="257" r:id="rId3"/>
    <p:sldId id="258" r:id="rId4"/>
    <p:sldId id="259" r:id="rId5"/>
    <p:sldId id="260" r:id="rId6"/>
    <p:sldId id="261" r:id="rId7"/>
    <p:sldId id="263" r:id="rId8"/>
    <p:sldId id="264" r:id="rId9"/>
    <p:sldId id="265" r:id="rId10"/>
    <p:sldId id="267" r:id="rId11"/>
    <p:sldId id="269" r:id="rId12"/>
    <p:sldId id="270" r:id="rId13"/>
    <p:sldId id="271" r:id="rId14"/>
    <p:sldId id="272" r:id="rId15"/>
    <p:sldId id="273" r:id="rId16"/>
    <p:sldId id="274" r:id="rId17"/>
    <p:sldId id="275" r:id="rId18"/>
    <p:sldId id="276" r:id="rId19"/>
    <p:sldId id="277" r:id="rId20"/>
    <p:sldId id="278" r:id="rId21"/>
    <p:sldId id="279" r:id="rId22"/>
    <p:sldId id="281" r:id="rId23"/>
    <p:sldId id="282" r:id="rId24"/>
    <p:sldId id="283" r:id="rId25"/>
    <p:sldId id="284" r:id="rId26"/>
    <p:sldId id="285" r:id="rId27"/>
    <p:sldId id="286" r:id="rId28"/>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88" autoAdjust="0"/>
    <p:restoredTop sz="94662" autoAdjust="0"/>
  </p:normalViewPr>
  <p:slideViewPr>
    <p:cSldViewPr>
      <p:cViewPr varScale="1">
        <p:scale>
          <a:sx n="93" d="100"/>
          <a:sy n="93" d="100"/>
        </p:scale>
        <p:origin x="-726" y="-96"/>
      </p:cViewPr>
      <p:guideLst>
        <p:guide orient="horz" pos="1620"/>
        <p:guide pos="2880"/>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BDD2C3F-9F64-4AFC-BDFA-99B0FD662495}" type="doc">
      <dgm:prSet loTypeId="urn:microsoft.com/office/officeart/2005/8/layout/matrix2" loCatId="matrix" qsTypeId="urn:microsoft.com/office/officeart/2005/8/quickstyle/3d2" qsCatId="3D" csTypeId="urn:microsoft.com/office/officeart/2005/8/colors/colorful1" csCatId="colorful" phldr="1"/>
      <dgm:spPr/>
      <dgm:t>
        <a:bodyPr/>
        <a:lstStyle/>
        <a:p>
          <a:endParaRPr lang="en-US"/>
        </a:p>
      </dgm:t>
    </dgm:pt>
    <dgm:pt modelId="{A6BA014C-D5CD-45B0-A6E8-DE38B4DCEFFA}">
      <dgm:prSet custT="1"/>
      <dgm:spPr/>
      <dgm:t>
        <a:bodyPr/>
        <a:lstStyle/>
        <a:p>
          <a:r>
            <a:rPr lang="en-US" sz="1600" b="0" i="0" dirty="0">
              <a:latin typeface="Constantia (Body)"/>
            </a:rPr>
            <a:t>Shape : 269 rows and 71 columns.</a:t>
          </a:r>
        </a:p>
      </dgm:t>
    </dgm:pt>
    <dgm:pt modelId="{E1017A9B-2BAD-4A79-858F-3F2A232CC5FC}" type="parTrans" cxnId="{8C593243-2BBC-4C4A-B2D6-B7295886EAC2}">
      <dgm:prSet/>
      <dgm:spPr/>
      <dgm:t>
        <a:bodyPr/>
        <a:lstStyle/>
        <a:p>
          <a:endParaRPr lang="en-US"/>
        </a:p>
      </dgm:t>
    </dgm:pt>
    <dgm:pt modelId="{636D1143-B90B-4888-9B22-17B0348BA51B}" type="sibTrans" cxnId="{8C593243-2BBC-4C4A-B2D6-B7295886EAC2}">
      <dgm:prSet/>
      <dgm:spPr/>
      <dgm:t>
        <a:bodyPr/>
        <a:lstStyle/>
        <a:p>
          <a:endParaRPr lang="en-US"/>
        </a:p>
      </dgm:t>
    </dgm:pt>
    <dgm:pt modelId="{192D9088-0E6C-46F1-9F85-A5FD4F11ECA9}">
      <dgm:prSet custT="1"/>
      <dgm:spPr/>
      <dgm:t>
        <a:bodyPr/>
        <a:lstStyle/>
        <a:p>
          <a:r>
            <a:rPr lang="en-US" sz="1600" b="0" i="0" dirty="0">
              <a:latin typeface="Constantia (Body)"/>
            </a:rPr>
            <a:t>No null values present.</a:t>
          </a:r>
          <a:endParaRPr lang="en-US" sz="1600" dirty="0">
            <a:latin typeface="Constantia (Body)"/>
          </a:endParaRPr>
        </a:p>
      </dgm:t>
    </dgm:pt>
    <dgm:pt modelId="{12D3E03D-B243-4A51-BF2F-2464335A4416}" type="parTrans" cxnId="{9115828E-064B-43A6-8B7B-73931DC5C463}">
      <dgm:prSet/>
      <dgm:spPr/>
      <dgm:t>
        <a:bodyPr/>
        <a:lstStyle/>
        <a:p>
          <a:endParaRPr lang="en-US"/>
        </a:p>
      </dgm:t>
    </dgm:pt>
    <dgm:pt modelId="{8A095F39-0332-4410-8B60-A5C1F66041C0}" type="sibTrans" cxnId="{9115828E-064B-43A6-8B7B-73931DC5C463}">
      <dgm:prSet/>
      <dgm:spPr/>
      <dgm:t>
        <a:bodyPr/>
        <a:lstStyle/>
        <a:p>
          <a:endParaRPr lang="en-US"/>
        </a:p>
      </dgm:t>
    </dgm:pt>
    <dgm:pt modelId="{66F65BFA-2C7D-4B52-A360-F48BEE6838C0}">
      <dgm:prSet custT="1"/>
      <dgm:spPr/>
      <dgm:t>
        <a:bodyPr/>
        <a:lstStyle/>
        <a:p>
          <a:pPr rtl="0"/>
          <a:r>
            <a:rPr lang="en-US" sz="1600" b="0" i="0" dirty="0">
              <a:latin typeface="Constantia (Body)"/>
            </a:rPr>
            <a:t>22% duplicate fields/records found.</a:t>
          </a:r>
          <a:endParaRPr lang="en-US" sz="1600" dirty="0">
            <a:latin typeface="Constantia (Body)"/>
          </a:endParaRPr>
        </a:p>
      </dgm:t>
    </dgm:pt>
    <dgm:pt modelId="{A5A0009A-D57B-405D-93E0-B435AAB5176B}" type="parTrans" cxnId="{4FB5C9DF-4B52-4998-B9D4-363D930A77F4}">
      <dgm:prSet/>
      <dgm:spPr/>
      <dgm:t>
        <a:bodyPr/>
        <a:lstStyle/>
        <a:p>
          <a:endParaRPr lang="en-US"/>
        </a:p>
      </dgm:t>
    </dgm:pt>
    <dgm:pt modelId="{ED537FEA-734A-412E-A77E-4BDBEF6A6C92}" type="sibTrans" cxnId="{4FB5C9DF-4B52-4998-B9D4-363D930A77F4}">
      <dgm:prSet/>
      <dgm:spPr/>
      <dgm:t>
        <a:bodyPr/>
        <a:lstStyle/>
        <a:p>
          <a:endParaRPr lang="en-US"/>
        </a:p>
      </dgm:t>
    </dgm:pt>
    <dgm:pt modelId="{1DBF71A1-A201-4EA1-97EA-DB24F49F7E56}">
      <dgm:prSet custT="1"/>
      <dgm:spPr/>
      <dgm:t>
        <a:bodyPr/>
        <a:lstStyle/>
        <a:p>
          <a:pPr rtl="0"/>
          <a:r>
            <a:rPr lang="en-US" sz="1600" b="0" i="0" dirty="0" smtClean="0">
              <a:latin typeface="Constantia (Body)"/>
            </a:rPr>
            <a:t>Only Pin Code is integer, remaining all columns are object Data types.</a:t>
          </a:r>
          <a:endParaRPr lang="en-US" sz="1600" dirty="0">
            <a:latin typeface="Constantia (Body)"/>
          </a:endParaRPr>
        </a:p>
      </dgm:t>
    </dgm:pt>
    <dgm:pt modelId="{9DB2FCB8-C29E-4ED4-8FB6-0183F2586A47}" type="parTrans" cxnId="{DEDF3986-9436-4C49-8F62-61BA3C47DC60}">
      <dgm:prSet/>
      <dgm:spPr/>
      <dgm:t>
        <a:bodyPr/>
        <a:lstStyle/>
        <a:p>
          <a:endParaRPr lang="en-US"/>
        </a:p>
      </dgm:t>
    </dgm:pt>
    <dgm:pt modelId="{9E15DBF5-A65E-4418-A7F5-AEB065A17EFD}" type="sibTrans" cxnId="{DEDF3986-9436-4C49-8F62-61BA3C47DC60}">
      <dgm:prSet/>
      <dgm:spPr/>
      <dgm:t>
        <a:bodyPr/>
        <a:lstStyle/>
        <a:p>
          <a:endParaRPr lang="en-US"/>
        </a:p>
      </dgm:t>
    </dgm:pt>
    <dgm:pt modelId="{409AB205-CA75-4F34-9950-D1778ABE0C5D}" type="pres">
      <dgm:prSet presAssocID="{0BDD2C3F-9F64-4AFC-BDFA-99B0FD662495}" presName="matrix" presStyleCnt="0">
        <dgm:presLayoutVars>
          <dgm:chMax val="1"/>
          <dgm:dir/>
          <dgm:resizeHandles val="exact"/>
        </dgm:presLayoutVars>
      </dgm:prSet>
      <dgm:spPr/>
      <dgm:t>
        <a:bodyPr/>
        <a:lstStyle/>
        <a:p>
          <a:endParaRPr lang="en-IN"/>
        </a:p>
      </dgm:t>
    </dgm:pt>
    <dgm:pt modelId="{18D709CE-CC30-452B-94AF-D369BF8838EE}" type="pres">
      <dgm:prSet presAssocID="{0BDD2C3F-9F64-4AFC-BDFA-99B0FD662495}" presName="axisShape" presStyleLbl="bgShp" presStyleIdx="0" presStyleCnt="1" custScaleY="109520" custLinFactNeighborX="15" custLinFactNeighborY="-8694"/>
      <dgm:spPr/>
    </dgm:pt>
    <dgm:pt modelId="{7B103496-DA0E-4685-89BE-480B410F7FCF}" type="pres">
      <dgm:prSet presAssocID="{0BDD2C3F-9F64-4AFC-BDFA-99B0FD662495}" presName="rect1" presStyleLbl="node1" presStyleIdx="0" presStyleCnt="4" custScaleY="110866" custLinFactNeighborX="88" custLinFactNeighborY="-22717">
        <dgm:presLayoutVars>
          <dgm:chMax val="0"/>
          <dgm:chPref val="0"/>
          <dgm:bulletEnabled val="1"/>
        </dgm:presLayoutVars>
      </dgm:prSet>
      <dgm:spPr/>
      <dgm:t>
        <a:bodyPr/>
        <a:lstStyle/>
        <a:p>
          <a:endParaRPr lang="en-IN"/>
        </a:p>
      </dgm:t>
    </dgm:pt>
    <dgm:pt modelId="{97980B12-612D-45AF-96B7-86D66152C1E9}" type="pres">
      <dgm:prSet presAssocID="{0BDD2C3F-9F64-4AFC-BDFA-99B0FD662495}" presName="rect2" presStyleLbl="node1" presStyleIdx="1" presStyleCnt="4" custScaleY="110866" custLinFactNeighborX="2126" custLinFactNeighborY="-22717">
        <dgm:presLayoutVars>
          <dgm:chMax val="0"/>
          <dgm:chPref val="0"/>
          <dgm:bulletEnabled val="1"/>
        </dgm:presLayoutVars>
      </dgm:prSet>
      <dgm:spPr/>
      <dgm:t>
        <a:bodyPr/>
        <a:lstStyle/>
        <a:p>
          <a:endParaRPr lang="en-IN"/>
        </a:p>
      </dgm:t>
    </dgm:pt>
    <dgm:pt modelId="{65245A7B-7C16-44E2-AEE8-3B675CFCEFDA}" type="pres">
      <dgm:prSet presAssocID="{0BDD2C3F-9F64-4AFC-BDFA-99B0FD662495}" presName="rect3" presStyleLbl="node1" presStyleIdx="2" presStyleCnt="4" custAng="0" custScaleY="119454" custLinFactNeighborX="-5345" custLinFactNeighborY="-10867">
        <dgm:presLayoutVars>
          <dgm:chMax val="0"/>
          <dgm:chPref val="0"/>
          <dgm:bulletEnabled val="1"/>
        </dgm:presLayoutVars>
      </dgm:prSet>
      <dgm:spPr/>
      <dgm:t>
        <a:bodyPr/>
        <a:lstStyle/>
        <a:p>
          <a:endParaRPr lang="en-IN"/>
        </a:p>
      </dgm:t>
    </dgm:pt>
    <dgm:pt modelId="{B80B054A-6F89-48AB-AE26-0079B56D1C05}" type="pres">
      <dgm:prSet presAssocID="{0BDD2C3F-9F64-4AFC-BDFA-99B0FD662495}" presName="rect4" presStyleLbl="node1" presStyleIdx="3" presStyleCnt="4" custScaleY="119623" custLinFactNeighborX="2126" custLinFactNeighborY="-10867">
        <dgm:presLayoutVars>
          <dgm:chMax val="0"/>
          <dgm:chPref val="0"/>
          <dgm:bulletEnabled val="1"/>
        </dgm:presLayoutVars>
      </dgm:prSet>
      <dgm:spPr/>
      <dgm:t>
        <a:bodyPr/>
        <a:lstStyle/>
        <a:p>
          <a:endParaRPr lang="en-IN"/>
        </a:p>
      </dgm:t>
    </dgm:pt>
  </dgm:ptLst>
  <dgm:cxnLst>
    <dgm:cxn modelId="{CD81E48B-EDD1-48B1-80FE-BBA44A20E95B}" type="presOf" srcId="{192D9088-0E6C-46F1-9F85-A5FD4F11ECA9}" destId="{97980B12-612D-45AF-96B7-86D66152C1E9}" srcOrd="0" destOrd="0" presId="urn:microsoft.com/office/officeart/2005/8/layout/matrix2"/>
    <dgm:cxn modelId="{DEDF3986-9436-4C49-8F62-61BA3C47DC60}" srcId="{0BDD2C3F-9F64-4AFC-BDFA-99B0FD662495}" destId="{1DBF71A1-A201-4EA1-97EA-DB24F49F7E56}" srcOrd="3" destOrd="0" parTransId="{9DB2FCB8-C29E-4ED4-8FB6-0183F2586A47}" sibTransId="{9E15DBF5-A65E-4418-A7F5-AEB065A17EFD}"/>
    <dgm:cxn modelId="{76FABB84-B93F-40E3-B8F4-D17F8E956B4E}" type="presOf" srcId="{0BDD2C3F-9F64-4AFC-BDFA-99B0FD662495}" destId="{409AB205-CA75-4F34-9950-D1778ABE0C5D}" srcOrd="0" destOrd="0" presId="urn:microsoft.com/office/officeart/2005/8/layout/matrix2"/>
    <dgm:cxn modelId="{4FB5C9DF-4B52-4998-B9D4-363D930A77F4}" srcId="{0BDD2C3F-9F64-4AFC-BDFA-99B0FD662495}" destId="{66F65BFA-2C7D-4B52-A360-F48BEE6838C0}" srcOrd="2" destOrd="0" parTransId="{A5A0009A-D57B-405D-93E0-B435AAB5176B}" sibTransId="{ED537FEA-734A-412E-A77E-4BDBEF6A6C92}"/>
    <dgm:cxn modelId="{9115828E-064B-43A6-8B7B-73931DC5C463}" srcId="{0BDD2C3F-9F64-4AFC-BDFA-99B0FD662495}" destId="{192D9088-0E6C-46F1-9F85-A5FD4F11ECA9}" srcOrd="1" destOrd="0" parTransId="{12D3E03D-B243-4A51-BF2F-2464335A4416}" sibTransId="{8A095F39-0332-4410-8B60-A5C1F66041C0}"/>
    <dgm:cxn modelId="{FE811676-064D-4B0C-B343-AC74D7B407AB}" type="presOf" srcId="{A6BA014C-D5CD-45B0-A6E8-DE38B4DCEFFA}" destId="{7B103496-DA0E-4685-89BE-480B410F7FCF}" srcOrd="0" destOrd="0" presId="urn:microsoft.com/office/officeart/2005/8/layout/matrix2"/>
    <dgm:cxn modelId="{81E4807F-2EBF-4670-A2A7-3CCF5C19BF2F}" type="presOf" srcId="{1DBF71A1-A201-4EA1-97EA-DB24F49F7E56}" destId="{B80B054A-6F89-48AB-AE26-0079B56D1C05}" srcOrd="0" destOrd="0" presId="urn:microsoft.com/office/officeart/2005/8/layout/matrix2"/>
    <dgm:cxn modelId="{483193D5-26D5-40E5-BE9A-C3E0C33C27F6}" type="presOf" srcId="{66F65BFA-2C7D-4B52-A360-F48BEE6838C0}" destId="{65245A7B-7C16-44E2-AEE8-3B675CFCEFDA}" srcOrd="0" destOrd="0" presId="urn:microsoft.com/office/officeart/2005/8/layout/matrix2"/>
    <dgm:cxn modelId="{8C593243-2BBC-4C4A-B2D6-B7295886EAC2}" srcId="{0BDD2C3F-9F64-4AFC-BDFA-99B0FD662495}" destId="{A6BA014C-D5CD-45B0-A6E8-DE38B4DCEFFA}" srcOrd="0" destOrd="0" parTransId="{E1017A9B-2BAD-4A79-858F-3F2A232CC5FC}" sibTransId="{636D1143-B90B-4888-9B22-17B0348BA51B}"/>
    <dgm:cxn modelId="{D67B8EE6-359F-430F-9635-8C1CCB53FE7A}" type="presParOf" srcId="{409AB205-CA75-4F34-9950-D1778ABE0C5D}" destId="{18D709CE-CC30-452B-94AF-D369BF8838EE}" srcOrd="0" destOrd="0" presId="urn:microsoft.com/office/officeart/2005/8/layout/matrix2"/>
    <dgm:cxn modelId="{F2C756FE-52AB-4176-87C9-182390AB46EA}" type="presParOf" srcId="{409AB205-CA75-4F34-9950-D1778ABE0C5D}" destId="{7B103496-DA0E-4685-89BE-480B410F7FCF}" srcOrd="1" destOrd="0" presId="urn:microsoft.com/office/officeart/2005/8/layout/matrix2"/>
    <dgm:cxn modelId="{5AA149CF-1218-4EAA-89C8-E59F48B2D42F}" type="presParOf" srcId="{409AB205-CA75-4F34-9950-D1778ABE0C5D}" destId="{97980B12-612D-45AF-96B7-86D66152C1E9}" srcOrd="2" destOrd="0" presId="urn:microsoft.com/office/officeart/2005/8/layout/matrix2"/>
    <dgm:cxn modelId="{6D717D0D-C381-4D3B-92A6-AA206D85B442}" type="presParOf" srcId="{409AB205-CA75-4F34-9950-D1778ABE0C5D}" destId="{65245A7B-7C16-44E2-AEE8-3B675CFCEFDA}" srcOrd="3" destOrd="0" presId="urn:microsoft.com/office/officeart/2005/8/layout/matrix2"/>
    <dgm:cxn modelId="{4000E921-A981-4E33-A2CB-084E3E4D0CD7}" type="presParOf" srcId="{409AB205-CA75-4F34-9950-D1778ABE0C5D}" destId="{B80B054A-6F89-48AB-AE26-0079B56D1C05}" srcOrd="4" destOrd="0" presId="urn:microsoft.com/office/officeart/2005/8/layout/matrix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D709CE-CC30-452B-94AF-D369BF8838EE}">
      <dsp:nvSpPr>
        <dsp:cNvPr id="0" name=""/>
        <dsp:cNvSpPr/>
      </dsp:nvSpPr>
      <dsp:spPr>
        <a:xfrm>
          <a:off x="0" y="-130121"/>
          <a:ext cx="3313113" cy="3628521"/>
        </a:xfrm>
        <a:prstGeom prst="quadArrow">
          <a:avLst>
            <a:gd name="adj1" fmla="val 2000"/>
            <a:gd name="adj2" fmla="val 4000"/>
            <a:gd name="adj3" fmla="val 5000"/>
          </a:avLst>
        </a:prstGeom>
        <a:gradFill rotWithShape="0">
          <a:gsLst>
            <a:gs pos="0">
              <a:schemeClr val="accent2">
                <a:tint val="40000"/>
                <a:hueOff val="0"/>
                <a:satOff val="0"/>
                <a:lumOff val="0"/>
                <a:alphaOff val="0"/>
                <a:shade val="51000"/>
                <a:satMod val="130000"/>
              </a:schemeClr>
            </a:gs>
            <a:gs pos="80000">
              <a:schemeClr val="accent2">
                <a:tint val="40000"/>
                <a:hueOff val="0"/>
                <a:satOff val="0"/>
                <a:lumOff val="0"/>
                <a:alphaOff val="0"/>
                <a:shade val="93000"/>
                <a:satMod val="130000"/>
              </a:schemeClr>
            </a:gs>
            <a:gs pos="100000">
              <a:schemeClr val="accent2">
                <a:tint val="40000"/>
                <a:hueOff val="0"/>
                <a:satOff val="0"/>
                <a:lumOff val="0"/>
                <a:alphaOff val="0"/>
                <a:shade val="94000"/>
                <a:satMod val="135000"/>
              </a:schemeClr>
            </a:gs>
          </a:gsLst>
          <a:lin ang="16200000" scaled="0"/>
        </a:gradFill>
        <a:ln>
          <a:noFill/>
        </a:ln>
        <a:effectLst/>
        <a:scene3d>
          <a:camera prst="orthographicFront"/>
          <a:lightRig rig="threePt" dir="t">
            <a:rot lat="0" lon="0" rev="7500000"/>
          </a:lightRig>
        </a:scene3d>
        <a:sp3d z="-152400" extrusionH="63500" prstMaterial="matte">
          <a:bevelT w="144450" h="6350" prst="relaxedInset"/>
          <a:contourClr>
            <a:schemeClr val="bg1"/>
          </a:contourClr>
        </a:sp3d>
      </dsp:spPr>
      <dsp:style>
        <a:lnRef idx="0">
          <a:scrgbClr r="0" g="0" b="0"/>
        </a:lnRef>
        <a:fillRef idx="3">
          <a:scrgbClr r="0" g="0" b="0"/>
        </a:fillRef>
        <a:effectRef idx="0">
          <a:scrgbClr r="0" g="0" b="0"/>
        </a:effectRef>
        <a:fontRef idx="minor"/>
      </dsp:style>
    </dsp:sp>
    <dsp:sp modelId="{7B103496-DA0E-4685-89BE-480B410F7FCF}">
      <dsp:nvSpPr>
        <dsp:cNvPr id="0" name=""/>
        <dsp:cNvSpPr/>
      </dsp:nvSpPr>
      <dsp:spPr>
        <a:xfrm>
          <a:off x="216518" y="0"/>
          <a:ext cx="1325245" cy="1469246"/>
        </a:xfrm>
        <a:prstGeom prst="roundRect">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b="0" i="0" kern="1200" dirty="0">
              <a:latin typeface="Constantia (Body)"/>
            </a:rPr>
            <a:t>Shape : 269 rows and 71 columns.</a:t>
          </a:r>
        </a:p>
      </dsp:txBody>
      <dsp:txXfrm>
        <a:off x="281211" y="64693"/>
        <a:ext cx="1195859" cy="1339860"/>
      </dsp:txXfrm>
    </dsp:sp>
    <dsp:sp modelId="{97980B12-612D-45AF-96B7-86D66152C1E9}">
      <dsp:nvSpPr>
        <dsp:cNvPr id="0" name=""/>
        <dsp:cNvSpPr/>
      </dsp:nvSpPr>
      <dsp:spPr>
        <a:xfrm>
          <a:off x="1800690" y="0"/>
          <a:ext cx="1325245" cy="1469246"/>
        </a:xfrm>
        <a:prstGeom prst="roundRect">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b="0" i="0" kern="1200" dirty="0">
              <a:latin typeface="Constantia (Body)"/>
            </a:rPr>
            <a:t>No null values present.</a:t>
          </a:r>
          <a:endParaRPr lang="en-US" sz="1600" kern="1200" dirty="0">
            <a:latin typeface="Constantia (Body)"/>
          </a:endParaRPr>
        </a:p>
      </dsp:txBody>
      <dsp:txXfrm>
        <a:off x="1865383" y="64693"/>
        <a:ext cx="1195859" cy="1339860"/>
      </dsp:txXfrm>
    </dsp:sp>
    <dsp:sp modelId="{65245A7B-7C16-44E2-AEE8-3B675CFCEFDA}">
      <dsp:nvSpPr>
        <dsp:cNvPr id="0" name=""/>
        <dsp:cNvSpPr/>
      </dsp:nvSpPr>
      <dsp:spPr>
        <a:xfrm>
          <a:off x="144517" y="1527176"/>
          <a:ext cx="1325245" cy="1583058"/>
        </a:xfrm>
        <a:prstGeom prst="roundRect">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rtl="0">
            <a:lnSpc>
              <a:spcPct val="90000"/>
            </a:lnSpc>
            <a:spcBef>
              <a:spcPct val="0"/>
            </a:spcBef>
            <a:spcAft>
              <a:spcPct val="35000"/>
            </a:spcAft>
          </a:pPr>
          <a:r>
            <a:rPr lang="en-US" sz="1600" b="0" i="0" kern="1200" dirty="0">
              <a:latin typeface="Constantia (Body)"/>
            </a:rPr>
            <a:t>22% duplicate fields/records found.</a:t>
          </a:r>
          <a:endParaRPr lang="en-US" sz="1600" kern="1200" dirty="0">
            <a:latin typeface="Constantia (Body)"/>
          </a:endParaRPr>
        </a:p>
      </dsp:txBody>
      <dsp:txXfrm>
        <a:off x="209210" y="1591869"/>
        <a:ext cx="1195859" cy="1453672"/>
      </dsp:txXfrm>
    </dsp:sp>
    <dsp:sp modelId="{B80B054A-6F89-48AB-AE26-0079B56D1C05}">
      <dsp:nvSpPr>
        <dsp:cNvPr id="0" name=""/>
        <dsp:cNvSpPr/>
      </dsp:nvSpPr>
      <dsp:spPr>
        <a:xfrm>
          <a:off x="1800690" y="1526057"/>
          <a:ext cx="1325245" cy="1585298"/>
        </a:xfrm>
        <a:prstGeom prst="roundRect">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rtl="0">
            <a:lnSpc>
              <a:spcPct val="90000"/>
            </a:lnSpc>
            <a:spcBef>
              <a:spcPct val="0"/>
            </a:spcBef>
            <a:spcAft>
              <a:spcPct val="35000"/>
            </a:spcAft>
          </a:pPr>
          <a:r>
            <a:rPr lang="en-US" sz="1600" b="0" i="0" kern="1200" dirty="0" smtClean="0">
              <a:latin typeface="Constantia (Body)"/>
            </a:rPr>
            <a:t>Only Pin Code is integer, remaining all columns are object Data types.</a:t>
          </a:r>
          <a:endParaRPr lang="en-US" sz="1600" kern="1200" dirty="0">
            <a:latin typeface="Constantia (Body)"/>
          </a:endParaRPr>
        </a:p>
      </dsp:txBody>
      <dsp:txXfrm>
        <a:off x="1865383" y="1590750"/>
        <a:ext cx="1195859" cy="1455912"/>
      </dsp:txXfrm>
    </dsp:sp>
  </dsp:spTree>
</dsp:drawing>
</file>

<file path=ppt/diagrams/layout1.xml><?xml version="1.0" encoding="utf-8"?>
<dgm:layoutDef xmlns:dgm="http://schemas.openxmlformats.org/drawingml/2006/diagram" xmlns:a="http://schemas.openxmlformats.org/drawingml/2006/main" uniqueId="urn:microsoft.com/office/officeart/2005/8/layout/matrix2">
  <dgm:title val=""/>
  <dgm:desc val=""/>
  <dgm:catLst>
    <dgm:cat type="matrix" pri="3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l" for="ch" forName="rect1" refType="w" fact="0.065"/>
          <dgm:constr type="t" for="ch" forName="rect1" refType="h" fact="0.065"/>
          <dgm:constr type="w" for="ch" forName="rect2" refType="w" fact="0.4"/>
          <dgm:constr type="h" for="ch" forName="rect2" refType="h" fact="0.4"/>
          <dgm:constr type="r" for="ch" forName="rect2" refType="w" fact="0.935"/>
          <dgm:constr type="t" for="ch" forName="rect2" refType="h" fact="0.065"/>
          <dgm:constr type="w" for="ch" forName="rect3" refType="w" fact="0.4"/>
          <dgm:constr type="h" for="ch" forName="rect3" refType="w" fact="0.4"/>
          <dgm:constr type="l" for="ch" forName="rect3" refType="w" fact="0.065"/>
          <dgm:constr type="b" for="ch" forName="rect3" refType="h" fact="0.935"/>
          <dgm:constr type="w" for="ch" forName="rect4" refType="w" fact="0.4"/>
          <dgm:constr type="h" for="ch" forName="rect4" refType="h" fact="0.4"/>
          <dgm:constr type="r" for="ch" forName="rect4" refType="w" fact="0.935"/>
          <dgm:constr type="b" for="ch" forName="rect4" refType="h" fact="0.935"/>
        </dgm:constrLst>
      </dgm:if>
      <dgm:else name="Name2">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r" for="ch" forName="rect1" refType="w" fact="0.935"/>
          <dgm:constr type="t" for="ch" forName="rect1" refType="h" fact="0.065"/>
          <dgm:constr type="w" for="ch" forName="rect2" refType="w" fact="0.4"/>
          <dgm:constr type="h" for="ch" forName="rect2" refType="h" fact="0.4"/>
          <dgm:constr type="l" for="ch" forName="rect2" refType="w" fact="0.065"/>
          <dgm:constr type="t" for="ch" forName="rect2" refType="h" fact="0.065"/>
          <dgm:constr type="w" for="ch" forName="rect3" refType="w" fact="0.4"/>
          <dgm:constr type="h" for="ch" forName="rect3" refType="w" fact="0.4"/>
          <dgm:constr type="r" for="ch" forName="rect3" refType="w" fact="0.935"/>
          <dgm:constr type="b" for="ch" forName="rect3" refType="h" fact="0.935"/>
          <dgm:constr type="w" for="ch" forName="rect4" refType="w" fact="0.4"/>
          <dgm:constr type="h" for="ch" forName="rect4" refType="h" fact="0.4"/>
          <dgm:constr type="l" for="ch" forName="rect4" refType="w" fact="0.065"/>
          <dgm:constr type="b" for="ch" forName="rect4" refType="h" fact="0.935"/>
        </dgm:constrLst>
      </dgm:else>
    </dgm:choose>
    <dgm:ruleLst/>
    <dgm:choose name="Name3">
      <dgm:if name="Name4" axis="ch" ptType="node" func="cnt" op="gte" val="1">
        <dgm:layoutNode name="axisShape" styleLbl="bgShp">
          <dgm:alg type="sp"/>
          <dgm:shape xmlns:r="http://schemas.openxmlformats.org/officeDocument/2006/relationships" type="quadArrow" r:blip="">
            <dgm:adjLst>
              <dgm:adj idx="1" val="0.02"/>
              <dgm:adj idx="2" val="0.04"/>
              <dgm:adj idx="3" val="0.05"/>
            </dgm:adjLst>
          </dgm:shape>
          <dgm:presOf/>
          <dgm:constrLst/>
          <dgm:ruleLst/>
        </dgm:layoutNode>
        <dgm:layoutNode name="rect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5253392-06D3-4407-9CFA-496264EE4AA9}" type="datetimeFigureOut">
              <a:rPr lang="en-IN" smtClean="0"/>
              <a:t>15-11-2022</a:t>
            </a:fld>
            <a:endParaRPr lang="en-IN"/>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B8AF2A9-7191-4CB4-83EA-E1CBE6E87DEF}" type="slidenum">
              <a:rPr lang="en-IN" smtClean="0"/>
              <a:t>‹#›</a:t>
            </a:fld>
            <a:endParaRPr lang="en-IN"/>
          </a:p>
        </p:txBody>
      </p:sp>
    </p:spTree>
    <p:extLst>
      <p:ext uri="{BB962C8B-B14F-4D97-AF65-F5344CB8AC3E}">
        <p14:creationId xmlns:p14="http://schemas.microsoft.com/office/powerpoint/2010/main" val="13049409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4B8AF2A9-7191-4CB4-83EA-E1CBE6E87DEF}" type="slidenum">
              <a:rPr lang="en-IN" smtClean="0"/>
              <a:t>1</a:t>
            </a:fld>
            <a:endParaRPr lang="en-IN"/>
          </a:p>
        </p:txBody>
      </p:sp>
    </p:spTree>
    <p:extLst>
      <p:ext uri="{BB962C8B-B14F-4D97-AF65-F5344CB8AC3E}">
        <p14:creationId xmlns:p14="http://schemas.microsoft.com/office/powerpoint/2010/main" val="41658673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ight Triangle 6"/>
          <p:cNvSpPr/>
          <p:nvPr/>
        </p:nvSpPr>
        <p:spPr>
          <a:xfrm>
            <a:off x="1" y="1985962"/>
            <a:ext cx="3571875" cy="3157538"/>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7"/>
          <p:cNvSpPr/>
          <p:nvPr/>
        </p:nvSpPr>
        <p:spPr>
          <a:xfrm>
            <a:off x="-2379" y="-694"/>
            <a:ext cx="9146380" cy="5144194"/>
          </a:xfrm>
          <a:custGeom>
            <a:avLst/>
            <a:gdLst>
              <a:gd name="connsiteX0" fmla="*/ 0 w 3350419"/>
              <a:gd name="connsiteY0" fmla="*/ 2081213 h 2083594"/>
              <a:gd name="connsiteX1" fmla="*/ 3031331 w 3350419"/>
              <a:gd name="connsiteY1" fmla="*/ 0 h 2083594"/>
              <a:gd name="connsiteX2" fmla="*/ 3350419 w 3350419"/>
              <a:gd name="connsiteY2" fmla="*/ 80963 h 2083594"/>
              <a:gd name="connsiteX3" fmla="*/ 3350419 w 3350419"/>
              <a:gd name="connsiteY3" fmla="*/ 2083594 h 2083594"/>
              <a:gd name="connsiteX4" fmla="*/ 0 w 3350419"/>
              <a:gd name="connsiteY4" fmla="*/ 2081213 h 2083594"/>
              <a:gd name="connsiteX0" fmla="*/ 0 w 3112294"/>
              <a:gd name="connsiteY0" fmla="*/ 2019301 h 2083594"/>
              <a:gd name="connsiteX1" fmla="*/ 2793206 w 3112294"/>
              <a:gd name="connsiteY1" fmla="*/ 0 h 2083594"/>
              <a:gd name="connsiteX2" fmla="*/ 3112294 w 3112294"/>
              <a:gd name="connsiteY2" fmla="*/ 80963 h 2083594"/>
              <a:gd name="connsiteX3" fmla="*/ 3112294 w 3112294"/>
              <a:gd name="connsiteY3" fmla="*/ 2083594 h 2083594"/>
              <a:gd name="connsiteX4" fmla="*/ 0 w 3112294"/>
              <a:gd name="connsiteY4" fmla="*/ 2019301 h 2083594"/>
              <a:gd name="connsiteX0" fmla="*/ 0 w 3345656"/>
              <a:gd name="connsiteY0" fmla="*/ 2097882 h 2097882"/>
              <a:gd name="connsiteX1" fmla="*/ 3026568 w 3345656"/>
              <a:gd name="connsiteY1" fmla="*/ 0 h 2097882"/>
              <a:gd name="connsiteX2" fmla="*/ 3345656 w 3345656"/>
              <a:gd name="connsiteY2" fmla="*/ 80963 h 2097882"/>
              <a:gd name="connsiteX3" fmla="*/ 3345656 w 3345656"/>
              <a:gd name="connsiteY3" fmla="*/ 2083594 h 2097882"/>
              <a:gd name="connsiteX4" fmla="*/ 0 w 3345656"/>
              <a:gd name="connsiteY4" fmla="*/ 2097882 h 2097882"/>
              <a:gd name="connsiteX0" fmla="*/ 0 w 2800350"/>
              <a:gd name="connsiteY0" fmla="*/ 1935957 h 2083594"/>
              <a:gd name="connsiteX1" fmla="*/ 2481262 w 2800350"/>
              <a:gd name="connsiteY1" fmla="*/ 0 h 2083594"/>
              <a:gd name="connsiteX2" fmla="*/ 2800350 w 2800350"/>
              <a:gd name="connsiteY2" fmla="*/ 80963 h 2083594"/>
              <a:gd name="connsiteX3" fmla="*/ 2800350 w 2800350"/>
              <a:gd name="connsiteY3" fmla="*/ 2083594 h 2083594"/>
              <a:gd name="connsiteX4" fmla="*/ 0 w 2800350"/>
              <a:gd name="connsiteY4" fmla="*/ 1935957 h 2083594"/>
              <a:gd name="connsiteX0" fmla="*/ 0 w 3352800"/>
              <a:gd name="connsiteY0" fmla="*/ 2083594 h 2083594"/>
              <a:gd name="connsiteX1" fmla="*/ 3033712 w 3352800"/>
              <a:gd name="connsiteY1" fmla="*/ 0 h 2083594"/>
              <a:gd name="connsiteX2" fmla="*/ 3352800 w 3352800"/>
              <a:gd name="connsiteY2" fmla="*/ 80963 h 2083594"/>
              <a:gd name="connsiteX3" fmla="*/ 3352800 w 3352800"/>
              <a:gd name="connsiteY3" fmla="*/ 2083594 h 2083594"/>
              <a:gd name="connsiteX4" fmla="*/ 0 w 3352800"/>
              <a:gd name="connsiteY4" fmla="*/ 2083594 h 2083594"/>
              <a:gd name="connsiteX0" fmla="*/ 0 w 3352800"/>
              <a:gd name="connsiteY0" fmla="*/ 2002631 h 2002631"/>
              <a:gd name="connsiteX1" fmla="*/ 3033712 w 3352800"/>
              <a:gd name="connsiteY1" fmla="*/ 15716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988469 w 3352800"/>
              <a:gd name="connsiteY1" fmla="*/ 59530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3966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45314 w 3352800"/>
              <a:gd name="connsiteY1" fmla="*/ 12246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4839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75865 w 3352800"/>
              <a:gd name="connsiteY1" fmla="*/ 8178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901 h 2002901"/>
              <a:gd name="connsiteX1" fmla="*/ 2836585 w 3352800"/>
              <a:gd name="connsiteY1" fmla="*/ 0 h 2002901"/>
              <a:gd name="connsiteX2" fmla="*/ 3352800 w 3352800"/>
              <a:gd name="connsiteY2" fmla="*/ 270 h 2002901"/>
              <a:gd name="connsiteX3" fmla="*/ 3352800 w 3352800"/>
              <a:gd name="connsiteY3" fmla="*/ 2002901 h 2002901"/>
              <a:gd name="connsiteX4" fmla="*/ 0 w 3352800"/>
              <a:gd name="connsiteY4" fmla="*/ 2002901 h 20029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52800" h="2002901">
                <a:moveTo>
                  <a:pt x="0" y="2002901"/>
                </a:moveTo>
                <a:lnTo>
                  <a:pt x="2836585" y="0"/>
                </a:lnTo>
                <a:lnTo>
                  <a:pt x="3352800" y="270"/>
                </a:lnTo>
                <a:lnTo>
                  <a:pt x="3352800" y="2002901"/>
                </a:lnTo>
                <a:lnTo>
                  <a:pt x="0" y="2002901"/>
                </a:lnTo>
                <a:close/>
              </a:path>
            </a:pathLst>
          </a:cu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rot="19140000">
            <a:off x="817115" y="1297802"/>
            <a:ext cx="5648623" cy="903230"/>
          </a:xfrm>
        </p:spPr>
        <p:txBody>
          <a:bodyPr bIns="9144" anchor="b"/>
          <a:lstStyle>
            <a:lvl1pPr>
              <a:defRPr sz="3200"/>
            </a:lvl1pPr>
          </a:lstStyle>
          <a:p>
            <a:r>
              <a:rPr lang="en-US" smtClean="0"/>
              <a:t>Click to edit Master title style</a:t>
            </a:r>
            <a:endParaRPr lang="en-US" dirty="0"/>
          </a:p>
        </p:txBody>
      </p:sp>
      <p:sp>
        <p:nvSpPr>
          <p:cNvPr id="3" name="Subtitle 2"/>
          <p:cNvSpPr>
            <a:spLocks noGrp="1"/>
          </p:cNvSpPr>
          <p:nvPr>
            <p:ph type="subTitle" idx="1"/>
          </p:nvPr>
        </p:nvSpPr>
        <p:spPr>
          <a:xfrm rot="19140000">
            <a:off x="1212277" y="1853194"/>
            <a:ext cx="6511131" cy="246944"/>
          </a:xfrm>
        </p:spPr>
        <p:txBody>
          <a:bodyPr tIns="9144">
            <a:normAutofit/>
          </a:bodyPr>
          <a:lstStyle>
            <a:lvl1pPr marL="0" indent="0" algn="l">
              <a:buNone/>
              <a:defRPr kumimoji="0" lang="en-US" sz="1400" b="0" i="0" u="none" strike="noStrike" kern="1200" cap="all" spc="400" normalizeH="0" baseline="0" noProof="0" dirty="0" smtClean="0">
                <a:ln>
                  <a:noFill/>
                </a:ln>
                <a:solidFill>
                  <a:schemeClr val="tx1"/>
                </a:solidFill>
                <a:effectLst/>
                <a:uLnTx/>
                <a:uFillTx/>
                <a:latin typeface="+mn-lt"/>
                <a:ea typeface="+mj-ea"/>
                <a:cs typeface="Tunga" pitchFamily="2"/>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L="0" marR="0" lvl="0" indent="0" algn="l" defTabSz="914400" rtl="0" eaLnBrk="1" fontAlgn="auto" latinLnBrk="0" hangingPunct="1">
              <a:lnSpc>
                <a:spcPct val="100000"/>
              </a:lnSpc>
              <a:spcBef>
                <a:spcPts val="0"/>
              </a:spcBef>
              <a:spcAft>
                <a:spcPts val="0"/>
              </a:spcAft>
              <a:buClr>
                <a:schemeClr val="accent1"/>
              </a:buClr>
              <a:buSzPct val="100000"/>
              <a:buFont typeface="Arial" pitchFamily="34" charset="0"/>
              <a:buNone/>
              <a:tabLst/>
              <a:defRPr/>
            </a:pPr>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0EAB0777-4C60-462E-A92C-CDAFD498799C}" type="datetimeFigureOut">
              <a:rPr lang="en-US" smtClean="0"/>
              <a:t>11/15/2022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DE6EB8-52AB-45EA-A660-3E1EBFA72987}"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EAB0777-4C60-462E-A92C-CDAFD498799C}" type="datetimeFigureOut">
              <a:rPr lang="en-US" smtClean="0"/>
              <a:t>11/15/2022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DE6EB8-52AB-45EA-A660-3E1EBFA72987}"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3508772"/>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205979"/>
            <a:ext cx="6019800" cy="350877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EAB0777-4C60-462E-A92C-CDAFD498799C}" type="datetimeFigureOut">
              <a:rPr lang="en-US" smtClean="0"/>
              <a:t>11/15/2022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DE6EB8-52AB-45EA-A660-3E1EBFA72987}"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0EAB0777-4C60-462E-A92C-CDAFD498799C}" type="datetimeFigureOut">
              <a:rPr lang="en-US" smtClean="0"/>
              <a:t>11/15/2022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DE6EB8-52AB-45EA-A660-3E1EBFA72987}"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8" name="Freeform 7"/>
          <p:cNvSpPr/>
          <p:nvPr/>
        </p:nvSpPr>
        <p:spPr>
          <a:xfrm>
            <a:off x="-2379" y="-694"/>
            <a:ext cx="9146380" cy="5144194"/>
          </a:xfrm>
          <a:custGeom>
            <a:avLst/>
            <a:gdLst>
              <a:gd name="connsiteX0" fmla="*/ 0 w 3350419"/>
              <a:gd name="connsiteY0" fmla="*/ 2081213 h 2083594"/>
              <a:gd name="connsiteX1" fmla="*/ 3031331 w 3350419"/>
              <a:gd name="connsiteY1" fmla="*/ 0 h 2083594"/>
              <a:gd name="connsiteX2" fmla="*/ 3350419 w 3350419"/>
              <a:gd name="connsiteY2" fmla="*/ 80963 h 2083594"/>
              <a:gd name="connsiteX3" fmla="*/ 3350419 w 3350419"/>
              <a:gd name="connsiteY3" fmla="*/ 2083594 h 2083594"/>
              <a:gd name="connsiteX4" fmla="*/ 0 w 3350419"/>
              <a:gd name="connsiteY4" fmla="*/ 2081213 h 2083594"/>
              <a:gd name="connsiteX0" fmla="*/ 0 w 3112294"/>
              <a:gd name="connsiteY0" fmla="*/ 2019301 h 2083594"/>
              <a:gd name="connsiteX1" fmla="*/ 2793206 w 3112294"/>
              <a:gd name="connsiteY1" fmla="*/ 0 h 2083594"/>
              <a:gd name="connsiteX2" fmla="*/ 3112294 w 3112294"/>
              <a:gd name="connsiteY2" fmla="*/ 80963 h 2083594"/>
              <a:gd name="connsiteX3" fmla="*/ 3112294 w 3112294"/>
              <a:gd name="connsiteY3" fmla="*/ 2083594 h 2083594"/>
              <a:gd name="connsiteX4" fmla="*/ 0 w 3112294"/>
              <a:gd name="connsiteY4" fmla="*/ 2019301 h 2083594"/>
              <a:gd name="connsiteX0" fmla="*/ 0 w 3345656"/>
              <a:gd name="connsiteY0" fmla="*/ 2097882 h 2097882"/>
              <a:gd name="connsiteX1" fmla="*/ 3026568 w 3345656"/>
              <a:gd name="connsiteY1" fmla="*/ 0 h 2097882"/>
              <a:gd name="connsiteX2" fmla="*/ 3345656 w 3345656"/>
              <a:gd name="connsiteY2" fmla="*/ 80963 h 2097882"/>
              <a:gd name="connsiteX3" fmla="*/ 3345656 w 3345656"/>
              <a:gd name="connsiteY3" fmla="*/ 2083594 h 2097882"/>
              <a:gd name="connsiteX4" fmla="*/ 0 w 3345656"/>
              <a:gd name="connsiteY4" fmla="*/ 2097882 h 2097882"/>
              <a:gd name="connsiteX0" fmla="*/ 0 w 2800350"/>
              <a:gd name="connsiteY0" fmla="*/ 1935957 h 2083594"/>
              <a:gd name="connsiteX1" fmla="*/ 2481262 w 2800350"/>
              <a:gd name="connsiteY1" fmla="*/ 0 h 2083594"/>
              <a:gd name="connsiteX2" fmla="*/ 2800350 w 2800350"/>
              <a:gd name="connsiteY2" fmla="*/ 80963 h 2083594"/>
              <a:gd name="connsiteX3" fmla="*/ 2800350 w 2800350"/>
              <a:gd name="connsiteY3" fmla="*/ 2083594 h 2083594"/>
              <a:gd name="connsiteX4" fmla="*/ 0 w 2800350"/>
              <a:gd name="connsiteY4" fmla="*/ 1935957 h 2083594"/>
              <a:gd name="connsiteX0" fmla="*/ 0 w 3352800"/>
              <a:gd name="connsiteY0" fmla="*/ 2083594 h 2083594"/>
              <a:gd name="connsiteX1" fmla="*/ 3033712 w 3352800"/>
              <a:gd name="connsiteY1" fmla="*/ 0 h 2083594"/>
              <a:gd name="connsiteX2" fmla="*/ 3352800 w 3352800"/>
              <a:gd name="connsiteY2" fmla="*/ 80963 h 2083594"/>
              <a:gd name="connsiteX3" fmla="*/ 3352800 w 3352800"/>
              <a:gd name="connsiteY3" fmla="*/ 2083594 h 2083594"/>
              <a:gd name="connsiteX4" fmla="*/ 0 w 3352800"/>
              <a:gd name="connsiteY4" fmla="*/ 2083594 h 2083594"/>
              <a:gd name="connsiteX0" fmla="*/ 0 w 3352800"/>
              <a:gd name="connsiteY0" fmla="*/ 2002631 h 2002631"/>
              <a:gd name="connsiteX1" fmla="*/ 3033712 w 3352800"/>
              <a:gd name="connsiteY1" fmla="*/ 15716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988469 w 3352800"/>
              <a:gd name="connsiteY1" fmla="*/ 59530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3966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45314 w 3352800"/>
              <a:gd name="connsiteY1" fmla="*/ 12246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4839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75865 w 3352800"/>
              <a:gd name="connsiteY1" fmla="*/ 8178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901 h 2002901"/>
              <a:gd name="connsiteX1" fmla="*/ 2836585 w 3352800"/>
              <a:gd name="connsiteY1" fmla="*/ 0 h 2002901"/>
              <a:gd name="connsiteX2" fmla="*/ 3352800 w 3352800"/>
              <a:gd name="connsiteY2" fmla="*/ 270 h 2002901"/>
              <a:gd name="connsiteX3" fmla="*/ 3352800 w 3352800"/>
              <a:gd name="connsiteY3" fmla="*/ 2002901 h 2002901"/>
              <a:gd name="connsiteX4" fmla="*/ 0 w 3352800"/>
              <a:gd name="connsiteY4" fmla="*/ 2002901 h 20029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52800" h="2002901">
                <a:moveTo>
                  <a:pt x="0" y="2002901"/>
                </a:moveTo>
                <a:lnTo>
                  <a:pt x="2836585" y="0"/>
                </a:lnTo>
                <a:lnTo>
                  <a:pt x="3352800" y="270"/>
                </a:lnTo>
                <a:lnTo>
                  <a:pt x="3352800" y="2002901"/>
                </a:lnTo>
                <a:lnTo>
                  <a:pt x="0" y="2002901"/>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Triangle 6"/>
          <p:cNvSpPr/>
          <p:nvPr/>
        </p:nvSpPr>
        <p:spPr>
          <a:xfrm>
            <a:off x="1" y="1985962"/>
            <a:ext cx="3571875" cy="3157538"/>
          </a:xfrm>
          <a:prstGeom prst="rtTriangle">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rot="19140000">
            <a:off x="819399" y="1295054"/>
            <a:ext cx="5650992" cy="905632"/>
          </a:xfrm>
        </p:spPr>
        <p:txBody>
          <a:bodyPr bIns="9144" anchor="b"/>
          <a:lstStyle>
            <a:lvl1pPr algn="l">
              <a:defRPr kumimoji="0" lang="en-US" sz="3200" b="0" i="0" u="none" strike="noStrike" kern="1200" cap="all" spc="0" normalizeH="0" baseline="0" noProof="0" dirty="0" smtClean="0">
                <a:ln>
                  <a:noFill/>
                </a:ln>
                <a:solidFill>
                  <a:schemeClr val="tx1"/>
                </a:solidFill>
                <a:effectLst/>
                <a:uLnTx/>
                <a:uFillTx/>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smtClean="0"/>
              <a:t>Click to edit Master title style</a:t>
            </a:r>
            <a:endParaRPr lang="en-US" dirty="0"/>
          </a:p>
        </p:txBody>
      </p:sp>
      <p:sp>
        <p:nvSpPr>
          <p:cNvPr id="3" name="Text Placeholder 2"/>
          <p:cNvSpPr>
            <a:spLocks noGrp="1"/>
          </p:cNvSpPr>
          <p:nvPr>
            <p:ph type="body" idx="1"/>
          </p:nvPr>
        </p:nvSpPr>
        <p:spPr>
          <a:xfrm rot="19140000">
            <a:off x="1216152" y="1851228"/>
            <a:ext cx="6510528" cy="246888"/>
          </a:xfrm>
        </p:spPr>
        <p:txBody>
          <a:bodyPr anchor="t">
            <a:normAutofit/>
          </a:bodyPr>
          <a:lstStyle>
            <a:lvl1pPr marL="0" indent="0">
              <a:buNone/>
              <a:defRPr kumimoji="0" lang="en-US" sz="1400" b="0" i="0" u="none" strike="noStrike" kern="1200" cap="all" spc="400" normalizeH="0" baseline="0" noProof="0" dirty="0" smtClean="0">
                <a:ln>
                  <a:noFill/>
                </a:ln>
                <a:solidFill>
                  <a:schemeClr val="tx1"/>
                </a:solidFill>
                <a:effectLst/>
                <a:uLnTx/>
                <a:uFillTx/>
                <a:latin typeface="+mn-lt"/>
                <a:ea typeface="+mj-ea"/>
                <a:cs typeface="Tunga" pitchFamily="2"/>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marL="0" marR="0" lvl="0" indent="0" algn="l" defTabSz="914400" rtl="0" eaLnBrk="1" fontAlgn="auto" latinLnBrk="0" hangingPunct="1">
              <a:lnSpc>
                <a:spcPct val="100000"/>
              </a:lnSpc>
              <a:spcBef>
                <a:spcPts val="0"/>
              </a:spcBef>
              <a:spcAft>
                <a:spcPts val="0"/>
              </a:spcAft>
              <a:buClr>
                <a:schemeClr val="accent1"/>
              </a:buClr>
              <a:buSzPct val="100000"/>
              <a:buFont typeface="Arial" pitchFamily="34" charset="0"/>
              <a:buNone/>
              <a:tabLst/>
              <a:defRPr/>
            </a:pPr>
            <a:r>
              <a:rPr lang="en-US" smtClean="0"/>
              <a:t>Click to edit Master text styles</a:t>
            </a:r>
          </a:p>
        </p:txBody>
      </p:sp>
      <p:sp>
        <p:nvSpPr>
          <p:cNvPr id="4" name="Date Placeholder 3"/>
          <p:cNvSpPr>
            <a:spLocks noGrp="1"/>
          </p:cNvSpPr>
          <p:nvPr>
            <p:ph type="dt" sz="half" idx="10"/>
          </p:nvPr>
        </p:nvSpPr>
        <p:spPr/>
        <p:txBody>
          <a:bodyPr/>
          <a:lstStyle/>
          <a:p>
            <a:fld id="{0EAB0777-4C60-462E-A92C-CDAFD498799C}" type="datetimeFigureOut">
              <a:rPr lang="en-US" smtClean="0"/>
              <a:t>11/15/2022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DE6EB8-52AB-45EA-A660-3E1EBFA72987}"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822960" y="822960"/>
            <a:ext cx="3200400" cy="278434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700016" y="822960"/>
            <a:ext cx="3200400" cy="278434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0EAB0777-4C60-462E-A92C-CDAFD498799C}" type="datetimeFigureOut">
              <a:rPr lang="en-US" smtClean="0"/>
              <a:t>11/15/2022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9DE6EB8-52AB-45EA-A660-3E1EBFA72987}" type="slidenum">
              <a:rPr lang="en-US" smtClean="0"/>
              <a:t>‹#›</a:t>
            </a:fld>
            <a:endParaRPr lang="en-US"/>
          </a:p>
        </p:txBody>
      </p:sp>
      <p:sp>
        <p:nvSpPr>
          <p:cNvPr id="8" name="Title 7"/>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822960" y="822960"/>
            <a:ext cx="3200400" cy="411480"/>
          </a:xfrm>
        </p:spPr>
        <p:txBody>
          <a:bodyPr anchor="b">
            <a:normAutofit/>
          </a:bodyPr>
          <a:lstStyle>
            <a:lvl1pPr marL="0" indent="0">
              <a:buNone/>
              <a:defRPr lang="en-US" sz="1400" b="0" kern="1200" cap="all" spc="400" baseline="0" dirty="0" smtClean="0">
                <a:solidFill>
                  <a:schemeClr val="tx1"/>
                </a:solidFill>
                <a:latin typeface="+mn-lt"/>
                <a:ea typeface="+mj-ea"/>
                <a:cs typeface="Tunga" pitchFamily="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100000"/>
              </a:lnSpc>
              <a:spcBef>
                <a:spcPts val="0"/>
              </a:spcBef>
              <a:spcAft>
                <a:spcPts val="0"/>
              </a:spcAft>
              <a:buClr>
                <a:schemeClr val="accent1"/>
              </a:buClr>
              <a:buFont typeface="Arial" pitchFamily="34" charset="0"/>
              <a:buNone/>
            </a:pPr>
            <a:r>
              <a:rPr lang="en-US" smtClean="0"/>
              <a:t>Click to edit Master text styles</a:t>
            </a:r>
          </a:p>
        </p:txBody>
      </p:sp>
      <p:sp>
        <p:nvSpPr>
          <p:cNvPr id="4" name="Content Placeholder 3"/>
          <p:cNvSpPr>
            <a:spLocks noGrp="1"/>
          </p:cNvSpPr>
          <p:nvPr>
            <p:ph sz="half" idx="2"/>
          </p:nvPr>
        </p:nvSpPr>
        <p:spPr>
          <a:xfrm>
            <a:off x="819151" y="1276386"/>
            <a:ext cx="3200400" cy="233172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700016" y="822960"/>
            <a:ext cx="3200400" cy="411480"/>
          </a:xfrm>
        </p:spPr>
        <p:txBody>
          <a:bodyPr anchor="b">
            <a:normAutofit/>
          </a:bodyPr>
          <a:lstStyle>
            <a:lvl1pPr marL="0" indent="0">
              <a:buNone/>
              <a:defRPr lang="en-US" sz="1400" b="0" kern="1200" cap="all" spc="400" baseline="0" dirty="0" smtClean="0">
                <a:solidFill>
                  <a:schemeClr val="tx1"/>
                </a:solidFill>
                <a:latin typeface="+mn-lt"/>
                <a:ea typeface="+mj-ea"/>
                <a:cs typeface="Tunga" pitchFamily="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100000"/>
              </a:lnSpc>
              <a:spcBef>
                <a:spcPts val="0"/>
              </a:spcBef>
              <a:spcAft>
                <a:spcPts val="0"/>
              </a:spcAft>
              <a:buClr>
                <a:schemeClr val="accent1"/>
              </a:buClr>
              <a:buFont typeface="Arial" pitchFamily="34" charset="0"/>
              <a:buNone/>
            </a:pPr>
            <a:r>
              <a:rPr lang="en-US" smtClean="0"/>
              <a:t>Click to edit Master text styles</a:t>
            </a:r>
          </a:p>
        </p:txBody>
      </p:sp>
      <p:sp>
        <p:nvSpPr>
          <p:cNvPr id="6" name="Content Placeholder 5"/>
          <p:cNvSpPr>
            <a:spLocks noGrp="1"/>
          </p:cNvSpPr>
          <p:nvPr>
            <p:ph sz="quarter" idx="4"/>
          </p:nvPr>
        </p:nvSpPr>
        <p:spPr>
          <a:xfrm>
            <a:off x="4700016" y="1276386"/>
            <a:ext cx="3200400" cy="233172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0EAB0777-4C60-462E-A92C-CDAFD498799C}" type="datetimeFigureOut">
              <a:rPr lang="en-US" smtClean="0"/>
              <a:t>11/15/2022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9DE6EB8-52AB-45EA-A660-3E1EBFA72987}"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0EAB0777-4C60-462E-A92C-CDAFD498799C}" type="datetimeFigureOut">
              <a:rPr lang="en-US" smtClean="0"/>
              <a:t>11/15/2022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9DE6EB8-52AB-45EA-A660-3E1EBFA72987}"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EAB0777-4C60-462E-A92C-CDAFD498799C}" type="datetimeFigureOut">
              <a:rPr lang="en-US" smtClean="0"/>
              <a:t>11/15/2022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9DE6EB8-52AB-45EA-A660-3E1EBFA72987}"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7" name="Right Triangle 16"/>
          <p:cNvSpPr/>
          <p:nvPr/>
        </p:nvSpPr>
        <p:spPr>
          <a:xfrm>
            <a:off x="1" y="1985962"/>
            <a:ext cx="3571875" cy="3157538"/>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ight Triangle 17"/>
          <p:cNvSpPr/>
          <p:nvPr/>
        </p:nvSpPr>
        <p:spPr>
          <a:xfrm rot="5400000">
            <a:off x="1290639" y="-1290637"/>
            <a:ext cx="5143500" cy="7724779"/>
          </a:xfrm>
          <a:prstGeom prst="rtTriangle">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sz="1800" kern="1200">
              <a:solidFill>
                <a:schemeClr val="lt1"/>
              </a:solidFill>
              <a:latin typeface="+mn-lt"/>
              <a:ea typeface="+mn-ea"/>
              <a:cs typeface="+mn-cs"/>
            </a:endParaRPr>
          </a:p>
        </p:txBody>
      </p:sp>
      <p:sp>
        <p:nvSpPr>
          <p:cNvPr id="2" name="Title 1"/>
          <p:cNvSpPr>
            <a:spLocks noGrp="1"/>
          </p:cNvSpPr>
          <p:nvPr>
            <p:ph type="title"/>
          </p:nvPr>
        </p:nvSpPr>
        <p:spPr>
          <a:xfrm rot="19140000">
            <a:off x="784931" y="1182079"/>
            <a:ext cx="5212080" cy="817070"/>
          </a:xfrm>
        </p:spPr>
        <p:txBody>
          <a:bodyPr bIns="0" anchor="b"/>
          <a:lstStyle>
            <a:lvl1pPr algn="l">
              <a:defRPr kumimoji="0" lang="en-US" sz="2800" b="0" i="0" u="none" strike="noStrike" kern="1200" cap="all" spc="0" normalizeH="0" baseline="0" noProof="0" dirty="0" smtClean="0">
                <a:ln>
                  <a:noFill/>
                </a:ln>
                <a:solidFill>
                  <a:srgbClr val="FFFFFF"/>
                </a:solidFill>
                <a:effectLst/>
                <a:uLnTx/>
                <a:uFillTx/>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smtClean="0"/>
              <a:t>Click to edit Master title style</a:t>
            </a:r>
            <a:endParaRPr lang="en-US" dirty="0"/>
          </a:p>
        </p:txBody>
      </p:sp>
      <p:sp>
        <p:nvSpPr>
          <p:cNvPr id="3" name="Content Placeholder 2"/>
          <p:cNvSpPr>
            <a:spLocks noGrp="1"/>
          </p:cNvSpPr>
          <p:nvPr>
            <p:ph idx="1"/>
          </p:nvPr>
        </p:nvSpPr>
        <p:spPr>
          <a:xfrm>
            <a:off x="4749554" y="1964184"/>
            <a:ext cx="3807779" cy="249351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rot="19140000">
            <a:off x="1297955" y="1690039"/>
            <a:ext cx="5794760" cy="467486"/>
          </a:xfrm>
        </p:spPr>
        <p:txBody>
          <a:bodyPr>
            <a:normAutofit/>
          </a:bodyPr>
          <a:lstStyle>
            <a:lvl1pPr marL="0" indent="0">
              <a:buNone/>
              <a:defRPr lang="en-US" sz="1400" b="1" kern="1200" dirty="0" smtClean="0">
                <a:solidFill>
                  <a:srgbClr val="FFFFFF"/>
                </a:solidFill>
                <a:latin typeface="+mn-lt"/>
                <a:ea typeface="+mn-ea"/>
                <a:cs typeface="+mn-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300"/>
              </a:spcBef>
              <a:spcAft>
                <a:spcPts val="0"/>
              </a:spcAft>
              <a:buClr>
                <a:schemeClr val="accent1"/>
              </a:buClr>
              <a:buSzPct val="100000"/>
              <a:buFont typeface="Arial" pitchFamily="34" charset="0"/>
              <a:buNone/>
              <a:tabLst/>
              <a:defRPr/>
            </a:pPr>
            <a:r>
              <a:rPr lang="en-US" smtClean="0"/>
              <a:t>Click to edit Master text styles</a:t>
            </a:r>
          </a:p>
        </p:txBody>
      </p:sp>
      <p:sp>
        <p:nvSpPr>
          <p:cNvPr id="5" name="Date Placeholder 4"/>
          <p:cNvSpPr>
            <a:spLocks noGrp="1"/>
          </p:cNvSpPr>
          <p:nvPr>
            <p:ph type="dt" sz="half" idx="10"/>
          </p:nvPr>
        </p:nvSpPr>
        <p:spPr/>
        <p:txBody>
          <a:bodyPr/>
          <a:lstStyle/>
          <a:p>
            <a:fld id="{0EAB0777-4C60-462E-A92C-CDAFD498799C}" type="datetimeFigureOut">
              <a:rPr lang="en-US" smtClean="0"/>
              <a:t>11/15/2022</a:t>
            </a:fld>
            <a:endParaRPr lang="en-US"/>
          </a:p>
        </p:txBody>
      </p:sp>
      <p:sp>
        <p:nvSpPr>
          <p:cNvPr id="6" name="Footer Placeholder 5"/>
          <p:cNvSpPr>
            <a:spLocks noGrp="1"/>
          </p:cNvSpPr>
          <p:nvPr>
            <p:ph type="ftr" sz="quarter" idx="11"/>
          </p:nvPr>
        </p:nvSpPr>
        <p:spPr/>
        <p:txBody>
          <a:bodyPr/>
          <a:lstStyle>
            <a:lvl1pPr>
              <a:defRPr>
                <a:solidFill>
                  <a:schemeClr val="tx2"/>
                </a:solidFill>
              </a:defRPr>
            </a:lvl1pPr>
          </a:lstStyle>
          <a:p>
            <a:endParaRPr lang="en-US"/>
          </a:p>
        </p:txBody>
      </p:sp>
      <p:sp>
        <p:nvSpPr>
          <p:cNvPr id="7" name="Slide Number Placeholder 6"/>
          <p:cNvSpPr>
            <a:spLocks noGrp="1"/>
          </p:cNvSpPr>
          <p:nvPr>
            <p:ph type="sldNum" sz="quarter" idx="12"/>
          </p:nvPr>
        </p:nvSpPr>
        <p:spPr>
          <a:ln>
            <a:solidFill>
              <a:schemeClr val="tx2"/>
            </a:solidFill>
          </a:ln>
        </p:spPr>
        <p:txBody>
          <a:bodyPr/>
          <a:lstStyle>
            <a:lvl1pPr>
              <a:defRPr>
                <a:solidFill>
                  <a:schemeClr val="tx2"/>
                </a:solidFill>
              </a:defRPr>
            </a:lvl1pPr>
          </a:lstStyle>
          <a:p>
            <a:fld id="{59DE6EB8-52AB-45EA-A660-3E1EBFA72987}"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2028827" y="0"/>
            <a:ext cx="7115175" cy="5143500"/>
          </a:xfrm>
          <a:custGeom>
            <a:avLst/>
            <a:gdLst>
              <a:gd name="connsiteX0" fmla="*/ 0 w 7104888"/>
              <a:gd name="connsiteY0" fmla="*/ 0 h 6858000"/>
              <a:gd name="connsiteX1" fmla="*/ 7104888 w 7104888"/>
              <a:gd name="connsiteY1" fmla="*/ 0 h 6858000"/>
              <a:gd name="connsiteX2" fmla="*/ 7104888 w 7104888"/>
              <a:gd name="connsiteY2" fmla="*/ 6858000 h 6858000"/>
              <a:gd name="connsiteX3" fmla="*/ 0 w 7104888"/>
              <a:gd name="connsiteY3" fmla="*/ 6858000 h 6858000"/>
              <a:gd name="connsiteX4" fmla="*/ 0 w 7104888"/>
              <a:gd name="connsiteY4" fmla="*/ 0 h 6858000"/>
              <a:gd name="connsiteX0" fmla="*/ 0 w 7104888"/>
              <a:gd name="connsiteY0" fmla="*/ 0 h 6858000"/>
              <a:gd name="connsiteX1" fmla="*/ 5695188 w 7104888"/>
              <a:gd name="connsiteY1" fmla="*/ 0 h 6858000"/>
              <a:gd name="connsiteX2" fmla="*/ 7104888 w 7104888"/>
              <a:gd name="connsiteY2" fmla="*/ 0 h 6858000"/>
              <a:gd name="connsiteX3" fmla="*/ 7104888 w 7104888"/>
              <a:gd name="connsiteY3" fmla="*/ 6858000 h 6858000"/>
              <a:gd name="connsiteX4" fmla="*/ 0 w 7104888"/>
              <a:gd name="connsiteY4" fmla="*/ 6858000 h 6858000"/>
              <a:gd name="connsiteX5" fmla="*/ 0 w 7104888"/>
              <a:gd name="connsiteY5" fmla="*/ 0 h 6858000"/>
              <a:gd name="connsiteX0" fmla="*/ 10287 w 7115175"/>
              <a:gd name="connsiteY0" fmla="*/ 0 h 6858000"/>
              <a:gd name="connsiteX1" fmla="*/ 5705475 w 7115175"/>
              <a:gd name="connsiteY1" fmla="*/ 0 h 6858000"/>
              <a:gd name="connsiteX2" fmla="*/ 7115175 w 7115175"/>
              <a:gd name="connsiteY2" fmla="*/ 0 h 6858000"/>
              <a:gd name="connsiteX3" fmla="*/ 7115175 w 7115175"/>
              <a:gd name="connsiteY3" fmla="*/ 6858000 h 6858000"/>
              <a:gd name="connsiteX4" fmla="*/ 10287 w 7115175"/>
              <a:gd name="connsiteY4" fmla="*/ 6858000 h 6858000"/>
              <a:gd name="connsiteX5" fmla="*/ 0 w 7115175"/>
              <a:gd name="connsiteY5" fmla="*/ 5048250 h 6858000"/>
              <a:gd name="connsiteX6" fmla="*/ 10287 w 7115175"/>
              <a:gd name="connsiteY6" fmla="*/ 0 h 6858000"/>
              <a:gd name="connsiteX0" fmla="*/ 10287 w 7115175"/>
              <a:gd name="connsiteY0" fmla="*/ 0 h 6858000"/>
              <a:gd name="connsiteX1" fmla="*/ 5705475 w 7115175"/>
              <a:gd name="connsiteY1" fmla="*/ 0 h 6858000"/>
              <a:gd name="connsiteX2" fmla="*/ 7115175 w 7115175"/>
              <a:gd name="connsiteY2" fmla="*/ 0 h 6858000"/>
              <a:gd name="connsiteX3" fmla="*/ 7115175 w 7115175"/>
              <a:gd name="connsiteY3" fmla="*/ 6858000 h 6858000"/>
              <a:gd name="connsiteX4" fmla="*/ 1533526 w 7115175"/>
              <a:gd name="connsiteY4" fmla="*/ 6848475 h 6858000"/>
              <a:gd name="connsiteX5" fmla="*/ 10287 w 7115175"/>
              <a:gd name="connsiteY5" fmla="*/ 6858000 h 6858000"/>
              <a:gd name="connsiteX6" fmla="*/ 0 w 7115175"/>
              <a:gd name="connsiteY6" fmla="*/ 5048250 h 6858000"/>
              <a:gd name="connsiteX7" fmla="*/ 10287 w 7115175"/>
              <a:gd name="connsiteY7" fmla="*/ 0 h 6858000"/>
              <a:gd name="connsiteX0" fmla="*/ 10287 w 7115175"/>
              <a:gd name="connsiteY0" fmla="*/ 0 h 6858000"/>
              <a:gd name="connsiteX1" fmla="*/ 5705475 w 7115175"/>
              <a:gd name="connsiteY1" fmla="*/ 0 h 6858000"/>
              <a:gd name="connsiteX2" fmla="*/ 7115175 w 7115175"/>
              <a:gd name="connsiteY2" fmla="*/ 0 h 6858000"/>
              <a:gd name="connsiteX3" fmla="*/ 7115175 w 7115175"/>
              <a:gd name="connsiteY3" fmla="*/ 6858000 h 6858000"/>
              <a:gd name="connsiteX4" fmla="*/ 1533526 w 7115175"/>
              <a:gd name="connsiteY4" fmla="*/ 6848475 h 6858000"/>
              <a:gd name="connsiteX5" fmla="*/ 0 w 7115175"/>
              <a:gd name="connsiteY5" fmla="*/ 5048250 h 6858000"/>
              <a:gd name="connsiteX6" fmla="*/ 10287 w 7115175"/>
              <a:gd name="connsiteY6" fmla="*/ 0 h 6858000"/>
              <a:gd name="connsiteX0" fmla="*/ 0 w 7115175"/>
              <a:gd name="connsiteY0" fmla="*/ 5048250 h 6858000"/>
              <a:gd name="connsiteX1" fmla="*/ 5705475 w 7115175"/>
              <a:gd name="connsiteY1" fmla="*/ 0 h 6858000"/>
              <a:gd name="connsiteX2" fmla="*/ 7115175 w 7115175"/>
              <a:gd name="connsiteY2" fmla="*/ 0 h 6858000"/>
              <a:gd name="connsiteX3" fmla="*/ 7115175 w 7115175"/>
              <a:gd name="connsiteY3" fmla="*/ 6858000 h 6858000"/>
              <a:gd name="connsiteX4" fmla="*/ 1533526 w 7115175"/>
              <a:gd name="connsiteY4" fmla="*/ 6848475 h 6858000"/>
              <a:gd name="connsiteX5" fmla="*/ 0 w 7115175"/>
              <a:gd name="connsiteY5" fmla="*/ 504825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15175" h="6858000">
                <a:moveTo>
                  <a:pt x="0" y="5048250"/>
                </a:moveTo>
                <a:lnTo>
                  <a:pt x="5705475" y="0"/>
                </a:lnTo>
                <a:lnTo>
                  <a:pt x="7115175" y="0"/>
                </a:lnTo>
                <a:lnTo>
                  <a:pt x="7115175" y="6858000"/>
                </a:lnTo>
                <a:lnTo>
                  <a:pt x="1533526" y="6848475"/>
                </a:lnTo>
                <a:lnTo>
                  <a:pt x="0" y="5048250"/>
                </a:lnTo>
                <a:close/>
              </a:path>
            </a:pathLst>
          </a:custGeom>
          <a:solidFill>
            <a:schemeClr val="accent3">
              <a:alpha val="80000"/>
            </a:schemeClr>
          </a:solidFill>
        </p:spPr>
        <p:txBody>
          <a:bodyPr rIns="182880" anchor="ctr"/>
          <a:lstStyle>
            <a:lvl1pPr algn="r">
              <a:defRPr/>
            </a:lvl1pPr>
          </a:lstStyle>
          <a:p>
            <a:r>
              <a:rPr lang="en-US" smtClean="0"/>
              <a:t>Click icon to add picture</a:t>
            </a:r>
            <a:endParaRPr lang="en-US" dirty="0"/>
          </a:p>
        </p:txBody>
      </p:sp>
      <p:sp>
        <p:nvSpPr>
          <p:cNvPr id="9" name="Right Triangle 8"/>
          <p:cNvSpPr/>
          <p:nvPr/>
        </p:nvSpPr>
        <p:spPr>
          <a:xfrm>
            <a:off x="1" y="1985962"/>
            <a:ext cx="3571875" cy="3157538"/>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9"/>
          <p:cNvSpPr/>
          <p:nvPr/>
        </p:nvSpPr>
        <p:spPr>
          <a:xfrm>
            <a:off x="1" y="3786187"/>
            <a:ext cx="3571875" cy="1357313"/>
          </a:xfrm>
          <a:custGeom>
            <a:avLst/>
            <a:gdLst>
              <a:gd name="connsiteX0" fmla="*/ 0 w 3571875"/>
              <a:gd name="connsiteY0" fmla="*/ 4210050 h 4210050"/>
              <a:gd name="connsiteX1" fmla="*/ 0 w 3571875"/>
              <a:gd name="connsiteY1" fmla="*/ 0 h 4210050"/>
              <a:gd name="connsiteX2" fmla="*/ 3571875 w 3571875"/>
              <a:gd name="connsiteY2" fmla="*/ 4210050 h 4210050"/>
              <a:gd name="connsiteX3" fmla="*/ 0 w 3571875"/>
              <a:gd name="connsiteY3" fmla="*/ 4210050 h 4210050"/>
              <a:gd name="connsiteX0" fmla="*/ 0 w 3571875"/>
              <a:gd name="connsiteY0" fmla="*/ 1809750 h 1809750"/>
              <a:gd name="connsiteX1" fmla="*/ 1895475 w 3571875"/>
              <a:gd name="connsiteY1" fmla="*/ 0 h 1809750"/>
              <a:gd name="connsiteX2" fmla="*/ 3571875 w 3571875"/>
              <a:gd name="connsiteY2" fmla="*/ 1809750 h 1809750"/>
              <a:gd name="connsiteX3" fmla="*/ 0 w 3571875"/>
              <a:gd name="connsiteY3" fmla="*/ 1809750 h 1809750"/>
              <a:gd name="connsiteX0" fmla="*/ 0 w 3571875"/>
              <a:gd name="connsiteY0" fmla="*/ 1809750 h 1809750"/>
              <a:gd name="connsiteX1" fmla="*/ 2038350 w 3571875"/>
              <a:gd name="connsiteY1" fmla="*/ 0 h 1809750"/>
              <a:gd name="connsiteX2" fmla="*/ 3571875 w 3571875"/>
              <a:gd name="connsiteY2" fmla="*/ 1809750 h 1809750"/>
              <a:gd name="connsiteX3" fmla="*/ 0 w 3571875"/>
              <a:gd name="connsiteY3" fmla="*/ 1809750 h 1809750"/>
            </a:gdLst>
            <a:ahLst/>
            <a:cxnLst>
              <a:cxn ang="0">
                <a:pos x="connsiteX0" y="connsiteY0"/>
              </a:cxn>
              <a:cxn ang="0">
                <a:pos x="connsiteX1" y="connsiteY1"/>
              </a:cxn>
              <a:cxn ang="0">
                <a:pos x="connsiteX2" y="connsiteY2"/>
              </a:cxn>
              <a:cxn ang="0">
                <a:pos x="connsiteX3" y="connsiteY3"/>
              </a:cxn>
            </a:cxnLst>
            <a:rect l="l" t="t" r="r" b="b"/>
            <a:pathLst>
              <a:path w="3571875" h="1809750">
                <a:moveTo>
                  <a:pt x="0" y="1809750"/>
                </a:moveTo>
                <a:lnTo>
                  <a:pt x="2038350" y="0"/>
                </a:lnTo>
                <a:lnTo>
                  <a:pt x="3571875" y="1809750"/>
                </a:lnTo>
                <a:lnTo>
                  <a:pt x="0" y="1809750"/>
                </a:lnTo>
                <a:close/>
              </a:path>
            </a:pathLst>
          </a:cu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rot="19140000">
            <a:off x="671197" y="1288126"/>
            <a:ext cx="5486400" cy="650583"/>
          </a:xfrm>
        </p:spPr>
        <p:txBody>
          <a:bodyPr anchor="b"/>
          <a:lstStyle>
            <a:lvl1pPr algn="l">
              <a:defRPr sz="2800" b="0">
                <a:latin typeface="+mj-lt"/>
              </a:defRPr>
            </a:lvl1pPr>
          </a:lstStyle>
          <a:p>
            <a:r>
              <a:rPr lang="en-US" smtClean="0"/>
              <a:t>Click to edit Master title style</a:t>
            </a:r>
            <a:endParaRPr lang="en-US" dirty="0"/>
          </a:p>
        </p:txBody>
      </p:sp>
      <p:sp>
        <p:nvSpPr>
          <p:cNvPr id="4" name="Text Placeholder 3"/>
          <p:cNvSpPr>
            <a:spLocks noGrp="1"/>
          </p:cNvSpPr>
          <p:nvPr>
            <p:ph type="body" sz="half" idx="2"/>
          </p:nvPr>
        </p:nvSpPr>
        <p:spPr>
          <a:xfrm rot="19140000">
            <a:off x="1143481" y="1635397"/>
            <a:ext cx="6096545" cy="555498"/>
          </a:xfrm>
        </p:spPr>
        <p:txBody>
          <a:bodyPr/>
          <a:lstStyle>
            <a:lvl1pPr marL="0" indent="0">
              <a:buNone/>
              <a:defRPr sz="1400">
                <a:solidFill>
                  <a:schemeClr val="tx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EAB0777-4C60-462E-A92C-CDAFD498799C}" type="datetimeFigureOut">
              <a:rPr lang="en-US" smtClean="0"/>
              <a:t>11/15/2022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9DE6EB8-52AB-45EA-A660-3E1EBFA72987}"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Freeform 6"/>
          <p:cNvSpPr/>
          <p:nvPr/>
        </p:nvSpPr>
        <p:spPr>
          <a:xfrm>
            <a:off x="-2381" y="3787975"/>
            <a:ext cx="3574257" cy="1355526"/>
          </a:xfrm>
          <a:custGeom>
            <a:avLst/>
            <a:gdLst>
              <a:gd name="connsiteX0" fmla="*/ 0 w 3571875"/>
              <a:gd name="connsiteY0" fmla="*/ 4210050 h 4210050"/>
              <a:gd name="connsiteX1" fmla="*/ 0 w 3571875"/>
              <a:gd name="connsiteY1" fmla="*/ 0 h 4210050"/>
              <a:gd name="connsiteX2" fmla="*/ 3571875 w 3571875"/>
              <a:gd name="connsiteY2" fmla="*/ 4210050 h 4210050"/>
              <a:gd name="connsiteX3" fmla="*/ 0 w 3571875"/>
              <a:gd name="connsiteY3" fmla="*/ 4210050 h 4210050"/>
              <a:gd name="connsiteX0" fmla="*/ 0 w 3571875"/>
              <a:gd name="connsiteY0" fmla="*/ 4210050 h 4210050"/>
              <a:gd name="connsiteX1" fmla="*/ 0 w 3571875"/>
              <a:gd name="connsiteY1" fmla="*/ 0 h 4210050"/>
              <a:gd name="connsiteX2" fmla="*/ 2028825 w 3571875"/>
              <a:gd name="connsiteY2" fmla="*/ 2388394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205038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393157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393157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281238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393157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393157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76450 w 3571875"/>
              <a:gd name="connsiteY2" fmla="*/ 2274094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245519 w 3571875"/>
              <a:gd name="connsiteY2" fmla="*/ 2405063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38350 w 3571875"/>
              <a:gd name="connsiteY2" fmla="*/ 2405063 h 4210050"/>
              <a:gd name="connsiteX3" fmla="*/ 3571875 w 3571875"/>
              <a:gd name="connsiteY3" fmla="*/ 4210050 h 4210050"/>
              <a:gd name="connsiteX4" fmla="*/ 0 w 3571875"/>
              <a:gd name="connsiteY4" fmla="*/ 4210050 h 4210050"/>
              <a:gd name="connsiteX0" fmla="*/ 0 w 3571875"/>
              <a:gd name="connsiteY0" fmla="*/ 2433637 h 2433637"/>
              <a:gd name="connsiteX1" fmla="*/ 257175 w 3571875"/>
              <a:gd name="connsiteY1" fmla="*/ 0 h 2433637"/>
              <a:gd name="connsiteX2" fmla="*/ 2038350 w 3571875"/>
              <a:gd name="connsiteY2" fmla="*/ 628650 h 2433637"/>
              <a:gd name="connsiteX3" fmla="*/ 3571875 w 3571875"/>
              <a:gd name="connsiteY3" fmla="*/ 2433637 h 2433637"/>
              <a:gd name="connsiteX4" fmla="*/ 0 w 3571875"/>
              <a:gd name="connsiteY4" fmla="*/ 2433637 h 2433637"/>
              <a:gd name="connsiteX0" fmla="*/ 2382 w 3574257"/>
              <a:gd name="connsiteY0" fmla="*/ 1807368 h 1807368"/>
              <a:gd name="connsiteX1" fmla="*/ 0 w 3574257"/>
              <a:gd name="connsiteY1" fmla="*/ 0 h 1807368"/>
              <a:gd name="connsiteX2" fmla="*/ 2040732 w 3574257"/>
              <a:gd name="connsiteY2" fmla="*/ 2381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1924051 w 3574257"/>
              <a:gd name="connsiteY2" fmla="*/ 307181 h 1807368"/>
              <a:gd name="connsiteX3" fmla="*/ 3574257 w 3574257"/>
              <a:gd name="connsiteY3" fmla="*/ 1807368 h 1807368"/>
              <a:gd name="connsiteX4" fmla="*/ 2382 w 3574257"/>
              <a:gd name="connsiteY4" fmla="*/ 1807368 h 1807368"/>
              <a:gd name="connsiteX0" fmla="*/ 2382 w 3574257"/>
              <a:gd name="connsiteY0" fmla="*/ 1809749 h 1809749"/>
              <a:gd name="connsiteX1" fmla="*/ 0 w 3574257"/>
              <a:gd name="connsiteY1" fmla="*/ 2381 h 1809749"/>
              <a:gd name="connsiteX2" fmla="*/ 2038351 w 3574257"/>
              <a:gd name="connsiteY2" fmla="*/ 0 h 1809749"/>
              <a:gd name="connsiteX3" fmla="*/ 3574257 w 3574257"/>
              <a:gd name="connsiteY3" fmla="*/ 1809749 h 1809749"/>
              <a:gd name="connsiteX4" fmla="*/ 2382 w 3574257"/>
              <a:gd name="connsiteY4" fmla="*/ 1809749 h 1809749"/>
              <a:gd name="connsiteX0" fmla="*/ 2382 w 3574257"/>
              <a:gd name="connsiteY0" fmla="*/ 1807368 h 1807368"/>
              <a:gd name="connsiteX1" fmla="*/ 0 w 3574257"/>
              <a:gd name="connsiteY1" fmla="*/ 0 h 1807368"/>
              <a:gd name="connsiteX2" fmla="*/ 1640682 w 3574257"/>
              <a:gd name="connsiteY2" fmla="*/ 450057 h 1807368"/>
              <a:gd name="connsiteX3" fmla="*/ 3574257 w 3574257"/>
              <a:gd name="connsiteY3" fmla="*/ 1807368 h 1807368"/>
              <a:gd name="connsiteX4" fmla="*/ 2382 w 3574257"/>
              <a:gd name="connsiteY4" fmla="*/ 1807368 h 1807368"/>
              <a:gd name="connsiteX0" fmla="*/ 2382 w 3574257"/>
              <a:gd name="connsiteY0" fmla="*/ 1809749 h 1809749"/>
              <a:gd name="connsiteX1" fmla="*/ 0 w 3574257"/>
              <a:gd name="connsiteY1" fmla="*/ 2381 h 1809749"/>
              <a:gd name="connsiteX2" fmla="*/ 2038351 w 3574257"/>
              <a:gd name="connsiteY2" fmla="*/ 0 h 1809749"/>
              <a:gd name="connsiteX3" fmla="*/ 3574257 w 3574257"/>
              <a:gd name="connsiteY3" fmla="*/ 1809749 h 1809749"/>
              <a:gd name="connsiteX4" fmla="*/ 2382 w 3574257"/>
              <a:gd name="connsiteY4" fmla="*/ 1809749 h 1809749"/>
              <a:gd name="connsiteX0" fmla="*/ 2382 w 3574257"/>
              <a:gd name="connsiteY0" fmla="*/ 1807368 h 1807368"/>
              <a:gd name="connsiteX1" fmla="*/ 0 w 3574257"/>
              <a:gd name="connsiteY1" fmla="*/ 0 h 1807368"/>
              <a:gd name="connsiteX2" fmla="*/ 1657351 w 3574257"/>
              <a:gd name="connsiteY2" fmla="*/ 230982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2040732 w 3574257"/>
              <a:gd name="connsiteY2" fmla="*/ 2382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1774032 w 3574257"/>
              <a:gd name="connsiteY2" fmla="*/ 161925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1969294 w 3574257"/>
              <a:gd name="connsiteY2" fmla="*/ 21432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1819275 w 3574257"/>
              <a:gd name="connsiteY2" fmla="*/ 200026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2045494 w 3574257"/>
              <a:gd name="connsiteY2" fmla="*/ 1 h 1807368"/>
              <a:gd name="connsiteX3" fmla="*/ 3574257 w 3574257"/>
              <a:gd name="connsiteY3" fmla="*/ 1807368 h 1807368"/>
              <a:gd name="connsiteX4" fmla="*/ 2382 w 3574257"/>
              <a:gd name="connsiteY4" fmla="*/ 1807368 h 1807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4257" h="1807368">
                <a:moveTo>
                  <a:pt x="2382" y="1807368"/>
                </a:moveTo>
                <a:lnTo>
                  <a:pt x="0" y="0"/>
                </a:lnTo>
                <a:lnTo>
                  <a:pt x="2045494" y="1"/>
                </a:lnTo>
                <a:lnTo>
                  <a:pt x="3574257" y="1807368"/>
                </a:lnTo>
                <a:lnTo>
                  <a:pt x="2382" y="1807368"/>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7"/>
          <p:cNvSpPr/>
          <p:nvPr/>
        </p:nvSpPr>
        <p:spPr>
          <a:xfrm>
            <a:off x="-2379" y="3788470"/>
            <a:ext cx="9146380" cy="1355032"/>
          </a:xfrm>
          <a:custGeom>
            <a:avLst/>
            <a:gdLst>
              <a:gd name="connsiteX0" fmla="*/ 0 w 3350419"/>
              <a:gd name="connsiteY0" fmla="*/ 2081213 h 2083594"/>
              <a:gd name="connsiteX1" fmla="*/ 3031331 w 3350419"/>
              <a:gd name="connsiteY1" fmla="*/ 0 h 2083594"/>
              <a:gd name="connsiteX2" fmla="*/ 3350419 w 3350419"/>
              <a:gd name="connsiteY2" fmla="*/ 80963 h 2083594"/>
              <a:gd name="connsiteX3" fmla="*/ 3350419 w 3350419"/>
              <a:gd name="connsiteY3" fmla="*/ 2083594 h 2083594"/>
              <a:gd name="connsiteX4" fmla="*/ 0 w 3350419"/>
              <a:gd name="connsiteY4" fmla="*/ 2081213 h 2083594"/>
              <a:gd name="connsiteX0" fmla="*/ 0 w 3112294"/>
              <a:gd name="connsiteY0" fmla="*/ 2019301 h 2083594"/>
              <a:gd name="connsiteX1" fmla="*/ 2793206 w 3112294"/>
              <a:gd name="connsiteY1" fmla="*/ 0 h 2083594"/>
              <a:gd name="connsiteX2" fmla="*/ 3112294 w 3112294"/>
              <a:gd name="connsiteY2" fmla="*/ 80963 h 2083594"/>
              <a:gd name="connsiteX3" fmla="*/ 3112294 w 3112294"/>
              <a:gd name="connsiteY3" fmla="*/ 2083594 h 2083594"/>
              <a:gd name="connsiteX4" fmla="*/ 0 w 3112294"/>
              <a:gd name="connsiteY4" fmla="*/ 2019301 h 2083594"/>
              <a:gd name="connsiteX0" fmla="*/ 0 w 3345656"/>
              <a:gd name="connsiteY0" fmla="*/ 2097882 h 2097882"/>
              <a:gd name="connsiteX1" fmla="*/ 3026568 w 3345656"/>
              <a:gd name="connsiteY1" fmla="*/ 0 h 2097882"/>
              <a:gd name="connsiteX2" fmla="*/ 3345656 w 3345656"/>
              <a:gd name="connsiteY2" fmla="*/ 80963 h 2097882"/>
              <a:gd name="connsiteX3" fmla="*/ 3345656 w 3345656"/>
              <a:gd name="connsiteY3" fmla="*/ 2083594 h 2097882"/>
              <a:gd name="connsiteX4" fmla="*/ 0 w 3345656"/>
              <a:gd name="connsiteY4" fmla="*/ 2097882 h 2097882"/>
              <a:gd name="connsiteX0" fmla="*/ 0 w 2800350"/>
              <a:gd name="connsiteY0" fmla="*/ 1935957 h 2083594"/>
              <a:gd name="connsiteX1" fmla="*/ 2481262 w 2800350"/>
              <a:gd name="connsiteY1" fmla="*/ 0 h 2083594"/>
              <a:gd name="connsiteX2" fmla="*/ 2800350 w 2800350"/>
              <a:gd name="connsiteY2" fmla="*/ 80963 h 2083594"/>
              <a:gd name="connsiteX3" fmla="*/ 2800350 w 2800350"/>
              <a:gd name="connsiteY3" fmla="*/ 2083594 h 2083594"/>
              <a:gd name="connsiteX4" fmla="*/ 0 w 2800350"/>
              <a:gd name="connsiteY4" fmla="*/ 1935957 h 2083594"/>
              <a:gd name="connsiteX0" fmla="*/ 0 w 3352800"/>
              <a:gd name="connsiteY0" fmla="*/ 2083594 h 2083594"/>
              <a:gd name="connsiteX1" fmla="*/ 3033712 w 3352800"/>
              <a:gd name="connsiteY1" fmla="*/ 0 h 2083594"/>
              <a:gd name="connsiteX2" fmla="*/ 3352800 w 3352800"/>
              <a:gd name="connsiteY2" fmla="*/ 80963 h 2083594"/>
              <a:gd name="connsiteX3" fmla="*/ 3352800 w 3352800"/>
              <a:gd name="connsiteY3" fmla="*/ 2083594 h 2083594"/>
              <a:gd name="connsiteX4" fmla="*/ 0 w 3352800"/>
              <a:gd name="connsiteY4" fmla="*/ 2083594 h 2083594"/>
              <a:gd name="connsiteX0" fmla="*/ 0 w 3352800"/>
              <a:gd name="connsiteY0" fmla="*/ 2002631 h 2002631"/>
              <a:gd name="connsiteX1" fmla="*/ 3033712 w 3352800"/>
              <a:gd name="connsiteY1" fmla="*/ 15716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988469 w 3352800"/>
              <a:gd name="connsiteY1" fmla="*/ 59530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3966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45314 w 3352800"/>
              <a:gd name="connsiteY1" fmla="*/ 12246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4839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75865 w 3352800"/>
              <a:gd name="connsiteY1" fmla="*/ 8178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901 h 2002901"/>
              <a:gd name="connsiteX1" fmla="*/ 2836585 w 3352800"/>
              <a:gd name="connsiteY1" fmla="*/ 0 h 2002901"/>
              <a:gd name="connsiteX2" fmla="*/ 3352800 w 3352800"/>
              <a:gd name="connsiteY2" fmla="*/ 270 h 2002901"/>
              <a:gd name="connsiteX3" fmla="*/ 3352800 w 3352800"/>
              <a:gd name="connsiteY3" fmla="*/ 2002901 h 2002901"/>
              <a:gd name="connsiteX4" fmla="*/ 0 w 3352800"/>
              <a:gd name="connsiteY4" fmla="*/ 2002901 h 2002901"/>
              <a:gd name="connsiteX0" fmla="*/ 0 w 3352800"/>
              <a:gd name="connsiteY0" fmla="*/ 2002631 h 2002631"/>
              <a:gd name="connsiteX1" fmla="*/ 754045 w 3352800"/>
              <a:gd name="connsiteY1" fmla="*/ 1468326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534305 h 534305"/>
              <a:gd name="connsiteX1" fmla="*/ 754045 w 3352800"/>
              <a:gd name="connsiteY1" fmla="*/ 0 h 534305"/>
              <a:gd name="connsiteX2" fmla="*/ 3352800 w 3352800"/>
              <a:gd name="connsiteY2" fmla="*/ 7687 h 534305"/>
              <a:gd name="connsiteX3" fmla="*/ 3352800 w 3352800"/>
              <a:gd name="connsiteY3" fmla="*/ 534305 h 534305"/>
              <a:gd name="connsiteX4" fmla="*/ 0 w 3352800"/>
              <a:gd name="connsiteY4" fmla="*/ 534305 h 534305"/>
              <a:gd name="connsiteX0" fmla="*/ 0 w 3352800"/>
              <a:gd name="connsiteY0" fmla="*/ 534305 h 534305"/>
              <a:gd name="connsiteX1" fmla="*/ 754045 w 3352800"/>
              <a:gd name="connsiteY1" fmla="*/ 0 h 534305"/>
              <a:gd name="connsiteX2" fmla="*/ 3352800 w 3352800"/>
              <a:gd name="connsiteY2" fmla="*/ 7687 h 534305"/>
              <a:gd name="connsiteX3" fmla="*/ 3352800 w 3352800"/>
              <a:gd name="connsiteY3" fmla="*/ 534305 h 534305"/>
              <a:gd name="connsiteX4" fmla="*/ 0 w 3352800"/>
              <a:gd name="connsiteY4" fmla="*/ 534305 h 534305"/>
              <a:gd name="connsiteX0" fmla="*/ 0 w 3352800"/>
              <a:gd name="connsiteY0" fmla="*/ 526618 h 526618"/>
              <a:gd name="connsiteX1" fmla="*/ 980611 w 3352800"/>
              <a:gd name="connsiteY1" fmla="*/ 93681 h 526618"/>
              <a:gd name="connsiteX2" fmla="*/ 3352800 w 3352800"/>
              <a:gd name="connsiteY2" fmla="*/ 0 h 526618"/>
              <a:gd name="connsiteX3" fmla="*/ 3352800 w 3352800"/>
              <a:gd name="connsiteY3" fmla="*/ 526618 h 526618"/>
              <a:gd name="connsiteX4" fmla="*/ 0 w 3352800"/>
              <a:gd name="connsiteY4" fmla="*/ 526618 h 526618"/>
              <a:gd name="connsiteX0" fmla="*/ 0 w 3352800"/>
              <a:gd name="connsiteY0" fmla="*/ 526888 h 526888"/>
              <a:gd name="connsiteX1" fmla="*/ 744735 w 3352800"/>
              <a:gd name="connsiteY1" fmla="*/ 0 h 526888"/>
              <a:gd name="connsiteX2" fmla="*/ 3352800 w 3352800"/>
              <a:gd name="connsiteY2" fmla="*/ 270 h 526888"/>
              <a:gd name="connsiteX3" fmla="*/ 3352800 w 3352800"/>
              <a:gd name="connsiteY3" fmla="*/ 526888 h 526888"/>
              <a:gd name="connsiteX4" fmla="*/ 0 w 3352800"/>
              <a:gd name="connsiteY4" fmla="*/ 526888 h 526888"/>
              <a:gd name="connsiteX0" fmla="*/ 0 w 3352800"/>
              <a:gd name="connsiteY0" fmla="*/ 526618 h 526618"/>
              <a:gd name="connsiteX1" fmla="*/ 811948 w 3352800"/>
              <a:gd name="connsiteY1" fmla="*/ 60921 h 526618"/>
              <a:gd name="connsiteX2" fmla="*/ 3352800 w 3352800"/>
              <a:gd name="connsiteY2" fmla="*/ 0 h 526618"/>
              <a:gd name="connsiteX3" fmla="*/ 3352800 w 3352800"/>
              <a:gd name="connsiteY3" fmla="*/ 526618 h 526618"/>
              <a:gd name="connsiteX4" fmla="*/ 0 w 3352800"/>
              <a:gd name="connsiteY4" fmla="*/ 526618 h 526618"/>
              <a:gd name="connsiteX0" fmla="*/ 0 w 3352800"/>
              <a:gd name="connsiteY0" fmla="*/ 527584 h 527584"/>
              <a:gd name="connsiteX1" fmla="*/ 751718 w 3352800"/>
              <a:gd name="connsiteY1" fmla="*/ 0 h 527584"/>
              <a:gd name="connsiteX2" fmla="*/ 3352800 w 3352800"/>
              <a:gd name="connsiteY2" fmla="*/ 966 h 527584"/>
              <a:gd name="connsiteX3" fmla="*/ 3352800 w 3352800"/>
              <a:gd name="connsiteY3" fmla="*/ 527584 h 527584"/>
              <a:gd name="connsiteX4" fmla="*/ 0 w 3352800"/>
              <a:gd name="connsiteY4" fmla="*/ 527584 h 527584"/>
              <a:gd name="connsiteX0" fmla="*/ 0 w 3352800"/>
              <a:gd name="connsiteY0" fmla="*/ 527584 h 527584"/>
              <a:gd name="connsiteX1" fmla="*/ 751718 w 3352800"/>
              <a:gd name="connsiteY1" fmla="*/ 0 h 527584"/>
              <a:gd name="connsiteX2" fmla="*/ 3241069 w 3352800"/>
              <a:gd name="connsiteY2" fmla="*/ 94144 h 527584"/>
              <a:gd name="connsiteX3" fmla="*/ 3352800 w 3352800"/>
              <a:gd name="connsiteY3" fmla="*/ 527584 h 527584"/>
              <a:gd name="connsiteX4" fmla="*/ 0 w 3352800"/>
              <a:gd name="connsiteY4" fmla="*/ 527584 h 527584"/>
              <a:gd name="connsiteX0" fmla="*/ 0 w 3352800"/>
              <a:gd name="connsiteY0" fmla="*/ 527584 h 527584"/>
              <a:gd name="connsiteX1" fmla="*/ 751718 w 3352800"/>
              <a:gd name="connsiteY1" fmla="*/ 0 h 527584"/>
              <a:gd name="connsiteX2" fmla="*/ 3352800 w 3352800"/>
              <a:gd name="connsiteY2" fmla="*/ 271 h 527584"/>
              <a:gd name="connsiteX3" fmla="*/ 3352800 w 3352800"/>
              <a:gd name="connsiteY3" fmla="*/ 527584 h 527584"/>
              <a:gd name="connsiteX4" fmla="*/ 0 w 3352800"/>
              <a:gd name="connsiteY4" fmla="*/ 527584 h 527584"/>
              <a:gd name="connsiteX0" fmla="*/ 0 w 3352800"/>
              <a:gd name="connsiteY0" fmla="*/ 527313 h 527313"/>
              <a:gd name="connsiteX1" fmla="*/ 900984 w 3352800"/>
              <a:gd name="connsiteY1" fmla="*/ 97774 h 527313"/>
              <a:gd name="connsiteX2" fmla="*/ 3352800 w 3352800"/>
              <a:gd name="connsiteY2" fmla="*/ 0 h 527313"/>
              <a:gd name="connsiteX3" fmla="*/ 3352800 w 3352800"/>
              <a:gd name="connsiteY3" fmla="*/ 527313 h 527313"/>
              <a:gd name="connsiteX4" fmla="*/ 0 w 3352800"/>
              <a:gd name="connsiteY4" fmla="*/ 527313 h 527313"/>
              <a:gd name="connsiteX0" fmla="*/ 0 w 3352800"/>
              <a:gd name="connsiteY0" fmla="*/ 527584 h 527584"/>
              <a:gd name="connsiteX1" fmla="*/ 748227 w 3352800"/>
              <a:gd name="connsiteY1" fmla="*/ 0 h 527584"/>
              <a:gd name="connsiteX2" fmla="*/ 3352800 w 3352800"/>
              <a:gd name="connsiteY2" fmla="*/ 271 h 527584"/>
              <a:gd name="connsiteX3" fmla="*/ 3352800 w 3352800"/>
              <a:gd name="connsiteY3" fmla="*/ 527584 h 527584"/>
              <a:gd name="connsiteX4" fmla="*/ 0 w 3352800"/>
              <a:gd name="connsiteY4" fmla="*/ 527584 h 5275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52800" h="527584">
                <a:moveTo>
                  <a:pt x="0" y="527584"/>
                </a:moveTo>
                <a:lnTo>
                  <a:pt x="748227" y="0"/>
                </a:lnTo>
                <a:lnTo>
                  <a:pt x="3352800" y="271"/>
                </a:lnTo>
                <a:lnTo>
                  <a:pt x="3352800" y="527584"/>
                </a:lnTo>
                <a:lnTo>
                  <a:pt x="0" y="527584"/>
                </a:lnTo>
                <a:close/>
              </a:path>
            </a:pathLst>
          </a:cu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822961" y="274320"/>
            <a:ext cx="7520940" cy="411480"/>
          </a:xfrm>
          <a:prstGeom prst="rect">
            <a:avLst/>
          </a:prstGeom>
        </p:spPr>
        <p:txBody>
          <a:bodyPr vert="horz" lIns="91440" tIns="45720" rIns="91440" bIns="45720" rtlCol="0" anchor="ctr">
            <a:noAutofit/>
          </a:bodyPr>
          <a:lstStyle/>
          <a:p>
            <a:r>
              <a:rPr lang="en-US" smtClean="0"/>
              <a:t>Click to edit Master title style</a:t>
            </a:r>
            <a:endParaRPr lang="en-US" dirty="0"/>
          </a:p>
        </p:txBody>
      </p:sp>
      <p:sp>
        <p:nvSpPr>
          <p:cNvPr id="3" name="Text Placeholder 2"/>
          <p:cNvSpPr>
            <a:spLocks noGrp="1"/>
          </p:cNvSpPr>
          <p:nvPr>
            <p:ph type="body" idx="1"/>
          </p:nvPr>
        </p:nvSpPr>
        <p:spPr>
          <a:xfrm>
            <a:off x="822961" y="825472"/>
            <a:ext cx="7520940" cy="2684887"/>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rot="19140000">
            <a:off x="201168" y="4402836"/>
            <a:ext cx="2176272" cy="150876"/>
          </a:xfrm>
          <a:prstGeom prst="rect">
            <a:avLst/>
          </a:prstGeom>
        </p:spPr>
        <p:txBody>
          <a:bodyPr vert="horz" lIns="91440" tIns="45720" rIns="91440" bIns="45720" rtlCol="0" anchor="ctr"/>
          <a:lstStyle>
            <a:lvl1pPr algn="l">
              <a:defRPr sz="1200">
                <a:solidFill>
                  <a:srgbClr val="FFFFFF"/>
                </a:solidFill>
              </a:defRPr>
            </a:lvl1pPr>
          </a:lstStyle>
          <a:p>
            <a:fld id="{0EAB0777-4C60-462E-A92C-CDAFD498799C}" type="datetimeFigureOut">
              <a:rPr lang="en-US" smtClean="0"/>
              <a:t>11/15/2022</a:t>
            </a:fld>
            <a:endParaRPr lang="en-US"/>
          </a:p>
        </p:txBody>
      </p:sp>
      <p:sp>
        <p:nvSpPr>
          <p:cNvPr id="5" name="Footer Placeholder 4"/>
          <p:cNvSpPr>
            <a:spLocks noGrp="1"/>
          </p:cNvSpPr>
          <p:nvPr>
            <p:ph type="ftr" sz="quarter" idx="3"/>
          </p:nvPr>
        </p:nvSpPr>
        <p:spPr>
          <a:xfrm>
            <a:off x="3517515" y="4713842"/>
            <a:ext cx="4724400" cy="205740"/>
          </a:xfrm>
          <a:prstGeom prst="rect">
            <a:avLst/>
          </a:prstGeom>
        </p:spPr>
        <p:txBody>
          <a:bodyPr vert="horz" lIns="91440" tIns="45720" rIns="91440" bIns="45720" rtlCol="0" anchor="ctr"/>
          <a:lstStyle>
            <a:lvl1pPr algn="r">
              <a:defRPr sz="1000" cap="all" spc="200" baseline="0">
                <a:solidFill>
                  <a:srgbClr val="FFFFFF"/>
                </a:solidFill>
              </a:defRPr>
            </a:lvl1pPr>
          </a:lstStyle>
          <a:p>
            <a:endParaRPr lang="en-US"/>
          </a:p>
        </p:txBody>
      </p:sp>
      <p:sp>
        <p:nvSpPr>
          <p:cNvPr id="6" name="Slide Number Placeholder 5"/>
          <p:cNvSpPr>
            <a:spLocks noGrp="1"/>
          </p:cNvSpPr>
          <p:nvPr>
            <p:ph type="sldNum" sz="quarter" idx="4"/>
          </p:nvPr>
        </p:nvSpPr>
        <p:spPr>
          <a:xfrm>
            <a:off x="8401039" y="4628117"/>
            <a:ext cx="502920" cy="377190"/>
          </a:xfrm>
          <a:prstGeom prst="ellipse">
            <a:avLst/>
          </a:prstGeom>
          <a:ln w="19050">
            <a:solidFill>
              <a:srgbClr val="FFFFFF"/>
            </a:solidFill>
          </a:ln>
        </p:spPr>
        <p:txBody>
          <a:bodyPr vert="horz" lIns="9144" tIns="9144" rIns="9144" bIns="9144" rtlCol="0" anchor="ctr">
            <a:normAutofit/>
          </a:bodyPr>
          <a:lstStyle>
            <a:lvl1pPr algn="ctr">
              <a:defRPr sz="1650">
                <a:solidFill>
                  <a:srgbClr val="FFFFFF"/>
                </a:solidFill>
              </a:defRPr>
            </a:lvl1pPr>
          </a:lstStyle>
          <a:p>
            <a:fld id="{59DE6EB8-52AB-45EA-A660-3E1EBFA72987}"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829" r:id="rId1"/>
    <p:sldLayoutId id="2147483830" r:id="rId2"/>
    <p:sldLayoutId id="2147483831" r:id="rId3"/>
    <p:sldLayoutId id="2147483832" r:id="rId4"/>
    <p:sldLayoutId id="2147483833" r:id="rId5"/>
    <p:sldLayoutId id="2147483834" r:id="rId6"/>
    <p:sldLayoutId id="2147483835" r:id="rId7"/>
    <p:sldLayoutId id="2147483836" r:id="rId8"/>
    <p:sldLayoutId id="2147483837" r:id="rId9"/>
    <p:sldLayoutId id="2147483838" r:id="rId10"/>
    <p:sldLayoutId id="2147483839" r:id="rId11"/>
  </p:sldLayoutIdLst>
  <p:txStyles>
    <p:titleStyle>
      <a:lvl1pPr algn="l" defTabSz="914400" rtl="0" eaLnBrk="1" latinLnBrk="0" hangingPunct="1">
        <a:spcBef>
          <a:spcPct val="0"/>
        </a:spcBef>
        <a:buNone/>
        <a:defRPr sz="2800" kern="1200" cap="all" baseline="0">
          <a:solidFill>
            <a:schemeClr val="tx1"/>
          </a:solidFill>
          <a:latin typeface="+mj-lt"/>
          <a:ea typeface="+mj-ea"/>
          <a:cs typeface="+mj-cs"/>
        </a:defRPr>
      </a:lvl1pPr>
    </p:titleStyle>
    <p:bodyStyle>
      <a:lvl1pPr marL="342900" indent="-342900" algn="l" defTabSz="914400" rtl="0" eaLnBrk="1" latinLnBrk="0" hangingPunct="1">
        <a:spcBef>
          <a:spcPts val="800"/>
        </a:spcBef>
        <a:buFont typeface="Arial" pitchFamily="34" charset="0"/>
        <a:buNone/>
        <a:defRPr sz="1600" b="1" kern="1200">
          <a:solidFill>
            <a:schemeClr val="tx1"/>
          </a:solidFill>
          <a:latin typeface="+mn-lt"/>
          <a:ea typeface="+mn-ea"/>
          <a:cs typeface="+mn-cs"/>
        </a:defRPr>
      </a:lvl1pPr>
      <a:lvl2pPr marL="173736" indent="-173736" algn="l" defTabSz="914400" rtl="0" eaLnBrk="1" latinLnBrk="0" hangingPunct="1">
        <a:spcBef>
          <a:spcPts val="300"/>
        </a:spcBef>
        <a:buClr>
          <a:schemeClr val="accent2"/>
        </a:buClr>
        <a:buFont typeface="Wingdings" pitchFamily="2" charset="2"/>
        <a:buChar char="§"/>
        <a:defRPr sz="1600" kern="1200">
          <a:solidFill>
            <a:schemeClr val="tx1"/>
          </a:solidFill>
          <a:latin typeface="+mn-lt"/>
          <a:ea typeface="+mn-ea"/>
          <a:cs typeface="+mn-cs"/>
        </a:defRPr>
      </a:lvl2pPr>
      <a:lvl3pPr marL="402336" indent="-164592" algn="l" defTabSz="914400" rtl="0" eaLnBrk="1" latinLnBrk="0" hangingPunct="1">
        <a:spcBef>
          <a:spcPts val="300"/>
        </a:spcBef>
        <a:buClr>
          <a:schemeClr val="accent2"/>
        </a:buClr>
        <a:buFont typeface="Wingdings" pitchFamily="2" charset="2"/>
        <a:buChar char="§"/>
        <a:defRPr sz="1600" kern="1200">
          <a:solidFill>
            <a:schemeClr val="tx1"/>
          </a:solidFill>
          <a:latin typeface="+mn-lt"/>
          <a:ea typeface="+mn-ea"/>
          <a:cs typeface="+mn-cs"/>
        </a:defRPr>
      </a:lvl3pPr>
      <a:lvl4pPr marL="630936" indent="-164592" algn="l" defTabSz="914400" rtl="0" eaLnBrk="1" latinLnBrk="0" hangingPunct="1">
        <a:spcBef>
          <a:spcPts val="300"/>
        </a:spcBef>
        <a:buClr>
          <a:schemeClr val="accent2"/>
        </a:buClr>
        <a:buFont typeface="Wingdings" pitchFamily="2" charset="2"/>
        <a:buChar char="§"/>
        <a:defRPr sz="1600" kern="1200">
          <a:solidFill>
            <a:schemeClr val="tx1"/>
          </a:solidFill>
          <a:latin typeface="+mn-lt"/>
          <a:ea typeface="+mn-ea"/>
          <a:cs typeface="+mn-cs"/>
        </a:defRPr>
      </a:lvl4pPr>
      <a:lvl5pPr marL="859536" indent="-173736" algn="l" defTabSz="914400" rtl="0" eaLnBrk="1" latinLnBrk="0" hangingPunct="1">
        <a:spcBef>
          <a:spcPts val="300"/>
        </a:spcBef>
        <a:buClr>
          <a:schemeClr val="accent2"/>
        </a:buClr>
        <a:buFont typeface="Wingdings" pitchFamily="2" charset="2"/>
        <a:buChar char="§"/>
        <a:defRPr sz="1600" kern="1200">
          <a:solidFill>
            <a:schemeClr val="tx1"/>
          </a:solidFill>
          <a:latin typeface="+mn-lt"/>
          <a:ea typeface="+mn-ea"/>
          <a:cs typeface="+mn-cs"/>
        </a:defRPr>
      </a:lvl5pPr>
      <a:lvl6pPr marL="1097280" indent="-173736"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6pPr>
      <a:lvl7pPr marL="1353312" indent="-164592"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7pPr>
      <a:lvl8pPr marL="1581912" indent="-164592"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8pPr>
      <a:lvl9pPr marL="1792224" indent="-164592"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4.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2.gif"/><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3.gif"/><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16.gif"/><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33400" y="1028700"/>
            <a:ext cx="7851648" cy="1381032"/>
          </a:xfrm>
        </p:spPr>
        <p:txBody>
          <a:bodyPr>
            <a:normAutofit fontScale="90000"/>
          </a:bodyPr>
          <a:lstStyle/>
          <a:p>
            <a:pPr algn="ctr"/>
            <a:r>
              <a:rPr lang="en-IN" sz="4800" dirty="0" smtClean="0">
                <a:latin typeface="Times New Roman" pitchFamily="18" charset="0"/>
                <a:cs typeface="Times New Roman" pitchFamily="18" charset="0"/>
              </a:rPr>
              <a:t>Customer Retention Case Study Presentation</a:t>
            </a:r>
            <a:endParaRPr lang="en-IN" sz="4800" dirty="0">
              <a:latin typeface="Times New Roman" pitchFamily="18" charset="0"/>
              <a:cs typeface="Times New Roman" pitchFamily="18" charset="0"/>
            </a:endParaRPr>
          </a:p>
        </p:txBody>
      </p:sp>
      <p:sp>
        <p:nvSpPr>
          <p:cNvPr id="3" name="Subtitle 2"/>
          <p:cNvSpPr>
            <a:spLocks noGrp="1"/>
          </p:cNvSpPr>
          <p:nvPr>
            <p:ph type="subTitle" idx="1"/>
          </p:nvPr>
        </p:nvSpPr>
        <p:spPr>
          <a:xfrm>
            <a:off x="179512" y="3543858"/>
            <a:ext cx="7854696" cy="1314450"/>
          </a:xfrm>
        </p:spPr>
        <p:txBody>
          <a:bodyPr>
            <a:normAutofit/>
          </a:bodyPr>
          <a:lstStyle/>
          <a:p>
            <a:pPr algn="l"/>
            <a:r>
              <a:rPr lang="en-IN" sz="2400" b="1" dirty="0" smtClean="0">
                <a:latin typeface="Times New Roman" pitchFamily="18" charset="0"/>
                <a:cs typeface="Times New Roman" pitchFamily="18" charset="0"/>
              </a:rPr>
              <a:t>Submitted By</a:t>
            </a:r>
          </a:p>
          <a:p>
            <a:pPr algn="l"/>
            <a:r>
              <a:rPr lang="en-IN" sz="2400" b="1" dirty="0" err="1" smtClean="0">
                <a:latin typeface="Times New Roman" pitchFamily="18" charset="0"/>
                <a:cs typeface="Times New Roman" pitchFamily="18" charset="0"/>
              </a:rPr>
              <a:t>Kayalvizhi</a:t>
            </a:r>
            <a:r>
              <a:rPr lang="en-IN" sz="2400" b="1" dirty="0" smtClean="0">
                <a:latin typeface="Times New Roman" pitchFamily="18" charset="0"/>
                <a:cs typeface="Times New Roman" pitchFamily="18" charset="0"/>
              </a:rPr>
              <a:t> p</a:t>
            </a:r>
          </a:p>
          <a:p>
            <a:pPr algn="l"/>
            <a:endParaRPr lang="en-IN" sz="2400" b="1" dirty="0"/>
          </a:p>
          <a:p>
            <a:pPr algn="l"/>
            <a:endParaRPr lang="en-IN" sz="2400" b="1" dirty="0" smtClean="0"/>
          </a:p>
        </p:txBody>
      </p:sp>
    </p:spTree>
    <p:extLst>
      <p:ext uri="{BB962C8B-B14F-4D97-AF65-F5344CB8AC3E}">
        <p14:creationId xmlns:p14="http://schemas.microsoft.com/office/powerpoint/2010/main" val="11108092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a:xfrm>
            <a:off x="822960" y="822960"/>
            <a:ext cx="4541128" cy="3801018"/>
          </a:xfrm>
        </p:spPr>
        <p:txBody>
          <a:bodyPr>
            <a:normAutofit fontScale="70000" lnSpcReduction="20000"/>
          </a:bodyPr>
          <a:lstStyle/>
          <a:p>
            <a:pPr>
              <a:buFont typeface="Arial" pitchFamily="34" charset="0"/>
              <a:buChar char="•"/>
            </a:pPr>
            <a:r>
              <a:rPr lang="en-US" sz="2400" b="0" dirty="0" smtClean="0">
                <a:latin typeface="Times New Roman" pitchFamily="18" charset="0"/>
                <a:ea typeface="Cambria" panose="02040503050406030204" pitchFamily="18" charset="0"/>
                <a:cs typeface="Times New Roman" pitchFamily="18" charset="0"/>
              </a:rPr>
              <a:t>First </a:t>
            </a:r>
            <a:r>
              <a:rPr lang="en-US" sz="2400" b="0" dirty="0">
                <a:latin typeface="Times New Roman" pitchFamily="18" charset="0"/>
                <a:ea typeface="Cambria" panose="02040503050406030204" pitchFamily="18" charset="0"/>
                <a:cs typeface="Times New Roman" pitchFamily="18" charset="0"/>
              </a:rPr>
              <a:t>I have imported the necessary libraries and loaded the entire dataset in our </a:t>
            </a:r>
            <a:r>
              <a:rPr lang="en-US" sz="2400" b="0" dirty="0" err="1">
                <a:latin typeface="Times New Roman" pitchFamily="18" charset="0"/>
                <a:ea typeface="Cambria" panose="02040503050406030204" pitchFamily="18" charset="0"/>
                <a:cs typeface="Times New Roman" pitchFamily="18" charset="0"/>
              </a:rPr>
              <a:t>Jupyter</a:t>
            </a:r>
            <a:r>
              <a:rPr lang="en-US" sz="2400" b="0" dirty="0">
                <a:latin typeface="Times New Roman" pitchFamily="18" charset="0"/>
                <a:ea typeface="Cambria" panose="02040503050406030204" pitchFamily="18" charset="0"/>
                <a:cs typeface="Times New Roman" pitchFamily="18" charset="0"/>
              </a:rPr>
              <a:t> Notebook and renamed the columns</a:t>
            </a:r>
            <a:r>
              <a:rPr lang="en-US" sz="2400" b="0" dirty="0" smtClean="0">
                <a:latin typeface="Times New Roman" pitchFamily="18" charset="0"/>
                <a:ea typeface="Cambria" panose="02040503050406030204" pitchFamily="18" charset="0"/>
                <a:cs typeface="Times New Roman" pitchFamily="18" charset="0"/>
              </a:rPr>
              <a:t>.</a:t>
            </a:r>
          </a:p>
          <a:p>
            <a:pPr>
              <a:buFont typeface="Arial" pitchFamily="34" charset="0"/>
              <a:buChar char="•"/>
            </a:pPr>
            <a:r>
              <a:rPr lang="en-US" sz="2400" b="0" dirty="0">
                <a:latin typeface="Times New Roman" pitchFamily="18" charset="0"/>
                <a:ea typeface="Cambria" panose="02040503050406030204" pitchFamily="18" charset="0"/>
                <a:cs typeface="Times New Roman" pitchFamily="18" charset="0"/>
              </a:rPr>
              <a:t>Then I checked the shape of our dataset and found that we have a total of 269 rows and 71 different columns.</a:t>
            </a:r>
          </a:p>
          <a:p>
            <a:pPr>
              <a:buFont typeface="Arial" pitchFamily="34" charset="0"/>
              <a:buChar char="•"/>
            </a:pPr>
            <a:r>
              <a:rPr lang="en-US" sz="2400" b="0" dirty="0">
                <a:latin typeface="Times New Roman" pitchFamily="18" charset="0"/>
                <a:ea typeface="Cambria" panose="02040503050406030204" pitchFamily="18" charset="0"/>
                <a:cs typeface="Times New Roman" pitchFamily="18" charset="0"/>
              </a:rPr>
              <a:t>We don’t have any null values or missing values present in our dataset.</a:t>
            </a:r>
          </a:p>
          <a:p>
            <a:pPr>
              <a:buFont typeface="Arial" pitchFamily="34" charset="0"/>
              <a:buChar char="•"/>
            </a:pPr>
            <a:r>
              <a:rPr lang="en-US" sz="2400" b="0" dirty="0">
                <a:latin typeface="Times New Roman" pitchFamily="18" charset="0"/>
                <a:ea typeface="Cambria" panose="02040503050406030204" pitchFamily="18" charset="0"/>
                <a:cs typeface="Times New Roman" pitchFamily="18" charset="0"/>
              </a:rPr>
              <a:t>There is 22% percent of duplicate records in our dataset however I have chosen to retain those information instead of removing them.</a:t>
            </a:r>
          </a:p>
          <a:p>
            <a:pPr>
              <a:buFont typeface="Arial" pitchFamily="34" charset="0"/>
              <a:buChar char="•"/>
            </a:pPr>
            <a:r>
              <a:rPr lang="en-US" sz="2400" b="0" dirty="0">
                <a:latin typeface="Times New Roman" pitchFamily="18" charset="0"/>
                <a:ea typeface="Cambria" panose="02040503050406030204" pitchFamily="18" charset="0"/>
                <a:cs typeface="Times New Roman" pitchFamily="18" charset="0"/>
              </a:rPr>
              <a:t>By checking the data types I came to know that all the columns have ‘object’ data type except the column representing the Pin Code which has ‘integer’ data type.</a:t>
            </a:r>
          </a:p>
          <a:p>
            <a:endParaRPr lang="en-IN" sz="2000" b="0" dirty="0">
              <a:latin typeface="Times New Roman" pitchFamily="18" charset="0"/>
              <a:cs typeface="Times New Roman" pitchFamily="18" charset="0"/>
            </a:endParaRPr>
          </a:p>
        </p:txBody>
      </p:sp>
      <p:sp>
        <p:nvSpPr>
          <p:cNvPr id="4" name="Title 3"/>
          <p:cNvSpPr>
            <a:spLocks noGrp="1"/>
          </p:cNvSpPr>
          <p:nvPr>
            <p:ph type="title"/>
          </p:nvPr>
        </p:nvSpPr>
        <p:spPr/>
        <p:txBody>
          <a:bodyPr/>
          <a:lstStyle/>
          <a:p>
            <a:r>
              <a:rPr lang="en-IN" b="1" dirty="0" smtClean="0">
                <a:latin typeface="Times New Roman" pitchFamily="18" charset="0"/>
                <a:cs typeface="Times New Roman" pitchFamily="18" charset="0"/>
              </a:rPr>
              <a:t>Exploratory Data Analysis (EDA)</a:t>
            </a:r>
            <a:endParaRPr lang="en-IN" b="1" dirty="0">
              <a:latin typeface="Times New Roman" pitchFamily="18" charset="0"/>
              <a:cs typeface="Times New Roman" pitchFamily="18" charset="0"/>
            </a:endParaRPr>
          </a:p>
        </p:txBody>
      </p:sp>
      <p:graphicFrame>
        <p:nvGraphicFramePr>
          <p:cNvPr id="9" name="Content Placeholder 2">
            <a:extLst>
              <a:ext uri="{FF2B5EF4-FFF2-40B4-BE49-F238E27FC236}">
                <a16:creationId xmlns:lc="http://schemas.openxmlformats.org/drawingml/2006/lockedCanvas" xmlns="" xmlns:a16="http://schemas.microsoft.com/office/drawing/2014/main" id="{0356CE1A-4641-4EE9-9BEF-E9ACEFE95302}"/>
              </a:ext>
            </a:extLst>
          </p:cNvPr>
          <p:cNvGraphicFramePr>
            <a:graphicFrameLocks noGrp="1"/>
          </p:cNvGraphicFramePr>
          <p:nvPr>
            <p:ph sz="half" idx="2"/>
            <p:extLst>
              <p:ext uri="{D42A27DB-BD31-4B8C-83A1-F6EECF244321}">
                <p14:modId xmlns:p14="http://schemas.microsoft.com/office/powerpoint/2010/main" val="73111255"/>
              </p:ext>
            </p:extLst>
          </p:nvPr>
        </p:nvGraphicFramePr>
        <p:xfrm>
          <a:off x="5435601" y="844154"/>
          <a:ext cx="3313113" cy="336827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331448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half" idx="1"/>
          </p:nvPr>
        </p:nvSpPr>
        <p:spPr>
          <a:xfrm>
            <a:off x="539552" y="843558"/>
            <a:ext cx="4608512" cy="3672408"/>
          </a:xfrm>
        </p:spPr>
        <p:txBody>
          <a:bodyPr>
            <a:normAutofit fontScale="70000" lnSpcReduction="20000"/>
          </a:bodyPr>
          <a:lstStyle/>
          <a:p>
            <a:pPr marL="0" indent="0"/>
            <a:r>
              <a:rPr lang="en-US" b="0" dirty="0">
                <a:latin typeface="Times New Roman" pitchFamily="18" charset="0"/>
                <a:cs typeface="Times New Roman" pitchFamily="18" charset="0"/>
              </a:rPr>
              <a:t>The data is collected from the Indian online shoppers. Our Dataset consists of reviews and feedbacks of customers on 5 top Indian Online Retailers : Amazon, </a:t>
            </a:r>
            <a:r>
              <a:rPr lang="en-US" b="0" dirty="0" err="1">
                <a:latin typeface="Times New Roman" pitchFamily="18" charset="0"/>
                <a:cs typeface="Times New Roman" pitchFamily="18" charset="0"/>
              </a:rPr>
              <a:t>Flipkart</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Snapdeal</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Myntra</a:t>
            </a:r>
            <a:r>
              <a:rPr lang="en-US" b="0" dirty="0">
                <a:latin typeface="Times New Roman" pitchFamily="18" charset="0"/>
                <a:cs typeface="Times New Roman" pitchFamily="18" charset="0"/>
              </a:rPr>
              <a:t> and </a:t>
            </a:r>
            <a:r>
              <a:rPr lang="en-US" b="0" dirty="0" err="1">
                <a:latin typeface="Times New Roman" pitchFamily="18" charset="0"/>
                <a:cs typeface="Times New Roman" pitchFamily="18" charset="0"/>
              </a:rPr>
              <a:t>Paytm</a:t>
            </a:r>
            <a:r>
              <a:rPr lang="en-US" b="0" dirty="0">
                <a:latin typeface="Times New Roman" pitchFamily="18" charset="0"/>
                <a:cs typeface="Times New Roman" pitchFamily="18" charset="0"/>
              </a:rPr>
              <a:t>.</a:t>
            </a:r>
          </a:p>
          <a:p>
            <a:pPr marL="0" indent="0"/>
            <a:r>
              <a:rPr lang="en-US" b="0" dirty="0">
                <a:latin typeface="Times New Roman" pitchFamily="18" charset="0"/>
                <a:cs typeface="Times New Roman" pitchFamily="18" charset="0"/>
              </a:rPr>
              <a:t>Questionnaire is formed on the basis of brand strength, brand empathy or commitment, overall customer satisfaction and perceived value for money with intention to recommend.</a:t>
            </a:r>
          </a:p>
          <a:p>
            <a:pPr marL="0" indent="0"/>
            <a:r>
              <a:rPr lang="en-US" b="0" dirty="0">
                <a:latin typeface="Times New Roman" pitchFamily="18" charset="0"/>
                <a:cs typeface="Times New Roman" pitchFamily="18" charset="0"/>
              </a:rPr>
              <a:t>Results indicate the e-retail success factors which are very much critical for customer satisfaction and retention.</a:t>
            </a:r>
            <a:endParaRPr lang="en-IN" b="0" dirty="0">
              <a:latin typeface="Times New Roman" pitchFamily="18" charset="0"/>
              <a:cs typeface="Times New Roman" pitchFamily="18" charset="0"/>
            </a:endParaRPr>
          </a:p>
        </p:txBody>
      </p:sp>
      <p:sp>
        <p:nvSpPr>
          <p:cNvPr id="6" name="Content Placeholder 5"/>
          <p:cNvSpPr>
            <a:spLocks noGrp="1"/>
          </p:cNvSpPr>
          <p:nvPr>
            <p:ph sz="half" idx="2"/>
          </p:nvPr>
        </p:nvSpPr>
        <p:spPr>
          <a:xfrm>
            <a:off x="5364088" y="843558"/>
            <a:ext cx="3200400" cy="3456384"/>
          </a:xfrm>
        </p:spPr>
        <p:txBody>
          <a:bodyPr>
            <a:normAutofit fontScale="70000" lnSpcReduction="20000"/>
          </a:bodyPr>
          <a:lstStyle/>
          <a:p>
            <a:r>
              <a:rPr lang="en-IN" sz="2000" b="0" dirty="0" smtClean="0">
                <a:latin typeface="Times New Roman" pitchFamily="18" charset="0"/>
                <a:cs typeface="Times New Roman" pitchFamily="18" charset="0"/>
              </a:rPr>
              <a:t>The top 5 Indian Online Retailers:</a:t>
            </a:r>
          </a:p>
          <a:p>
            <a:endParaRPr lang="en-IN" sz="2000" b="0" dirty="0">
              <a:latin typeface="Times New Roman" pitchFamily="18" charset="0"/>
              <a:cs typeface="Times New Roman" pitchFamily="18" charset="0"/>
            </a:endParaRPr>
          </a:p>
        </p:txBody>
      </p:sp>
      <p:sp>
        <p:nvSpPr>
          <p:cNvPr id="4" name="Title 3"/>
          <p:cNvSpPr>
            <a:spLocks noGrp="1"/>
          </p:cNvSpPr>
          <p:nvPr>
            <p:ph type="title"/>
          </p:nvPr>
        </p:nvSpPr>
        <p:spPr>
          <a:xfrm>
            <a:off x="467544" y="267494"/>
            <a:ext cx="7664956" cy="411480"/>
          </a:xfrm>
        </p:spPr>
        <p:txBody>
          <a:bodyPr/>
          <a:lstStyle/>
          <a:p>
            <a:r>
              <a:rPr lang="en-IN" b="1" dirty="0" smtClean="0">
                <a:latin typeface="Times New Roman" pitchFamily="18" charset="0"/>
                <a:cs typeface="Times New Roman" pitchFamily="18" charset="0"/>
              </a:rPr>
              <a:t>Dataset Description</a:t>
            </a:r>
            <a:endParaRPr lang="en-IN" b="1" dirty="0">
              <a:latin typeface="Times New Roman" pitchFamily="18" charset="0"/>
              <a:cs typeface="Times New Roman" pitchFamily="18" charset="0"/>
            </a:endParaRPr>
          </a:p>
        </p:txBody>
      </p:sp>
      <p:pic>
        <p:nvPicPr>
          <p:cNvPr id="7" name="Picture 6" descr="Logo&#10;&#10;Description automatically generated">
            <a:extLst>
              <a:ext uri="{FF2B5EF4-FFF2-40B4-BE49-F238E27FC236}">
                <a16:creationId xmlns:lc="http://schemas.openxmlformats.org/drawingml/2006/lockedCanvas" xmlns:a16="http://schemas.microsoft.com/office/drawing/2014/main" xmlns="" id="{CA0704B8-A0A2-4A79-9565-1C7498E2A8B6}"/>
              </a:ext>
            </a:extLst>
          </p:cNvPr>
          <p:cNvPicPr>
            <a:picLocks noChangeAspect="1"/>
          </p:cNvPicPr>
          <p:nvPr/>
        </p:nvPicPr>
        <p:blipFill>
          <a:blip r:embed="rId2"/>
          <a:stretch>
            <a:fillRect/>
          </a:stretch>
        </p:blipFill>
        <p:spPr>
          <a:xfrm>
            <a:off x="5292080" y="1414178"/>
            <a:ext cx="1475475" cy="653516"/>
          </a:xfrm>
          <a:prstGeom prst="rect">
            <a:avLst/>
          </a:prstGeom>
        </p:spPr>
      </p:pic>
      <p:pic>
        <p:nvPicPr>
          <p:cNvPr id="8" name="Picture 7" descr="Logo&#10;&#10;Description automatically generated">
            <a:extLst>
              <a:ext uri="{FF2B5EF4-FFF2-40B4-BE49-F238E27FC236}">
                <a16:creationId xmlns:lc="http://schemas.openxmlformats.org/drawingml/2006/lockedCanvas" xmlns:a16="http://schemas.microsoft.com/office/drawing/2014/main" xmlns="" id="{20AF891F-A40A-44B9-B157-4F2242B56CA5}"/>
              </a:ext>
            </a:extLst>
          </p:cNvPr>
          <p:cNvPicPr>
            <a:picLocks noChangeAspect="1"/>
          </p:cNvPicPr>
          <p:nvPr/>
        </p:nvPicPr>
        <p:blipFill>
          <a:blip r:embed="rId3"/>
          <a:stretch>
            <a:fillRect/>
          </a:stretch>
        </p:blipFill>
        <p:spPr>
          <a:xfrm>
            <a:off x="7240830" y="1390696"/>
            <a:ext cx="1435435" cy="676998"/>
          </a:xfrm>
          <a:prstGeom prst="rect">
            <a:avLst/>
          </a:prstGeom>
        </p:spPr>
      </p:pic>
      <p:pic>
        <p:nvPicPr>
          <p:cNvPr id="9" name="Picture 8">
            <a:extLst>
              <a:ext uri="{FF2B5EF4-FFF2-40B4-BE49-F238E27FC236}">
                <a16:creationId xmlns:lc="http://schemas.openxmlformats.org/drawingml/2006/lockedCanvas" xmlns:a16="http://schemas.microsoft.com/office/drawing/2014/main" xmlns="" id="{A1BFB285-5953-4ED8-92D7-BDCE4EF57859}"/>
              </a:ext>
            </a:extLst>
          </p:cNvPr>
          <p:cNvPicPr>
            <a:picLocks noChangeAspect="1"/>
          </p:cNvPicPr>
          <p:nvPr/>
        </p:nvPicPr>
        <p:blipFill>
          <a:blip r:embed="rId4"/>
          <a:stretch>
            <a:fillRect/>
          </a:stretch>
        </p:blipFill>
        <p:spPr>
          <a:xfrm>
            <a:off x="5292080" y="2067694"/>
            <a:ext cx="1678034" cy="792088"/>
          </a:xfrm>
          <a:prstGeom prst="rect">
            <a:avLst/>
          </a:prstGeom>
        </p:spPr>
      </p:pic>
      <p:pic>
        <p:nvPicPr>
          <p:cNvPr id="10" name="Picture 9" descr="Logo&#10;&#10;Description automatically generated">
            <a:extLst>
              <a:ext uri="{FF2B5EF4-FFF2-40B4-BE49-F238E27FC236}">
                <a16:creationId xmlns:lc="http://schemas.openxmlformats.org/drawingml/2006/lockedCanvas" xmlns:a16="http://schemas.microsoft.com/office/drawing/2014/main" xmlns="" id="{30644B5F-823D-4FCF-8AF4-EFEC0FB9CEF6}"/>
              </a:ext>
            </a:extLst>
          </p:cNvPr>
          <p:cNvPicPr>
            <a:picLocks noChangeAspect="1"/>
          </p:cNvPicPr>
          <p:nvPr/>
        </p:nvPicPr>
        <p:blipFill>
          <a:blip r:embed="rId5"/>
          <a:stretch>
            <a:fillRect/>
          </a:stretch>
        </p:blipFill>
        <p:spPr>
          <a:xfrm>
            <a:off x="7240829" y="2183920"/>
            <a:ext cx="1466791" cy="432048"/>
          </a:xfrm>
          <a:prstGeom prst="rect">
            <a:avLst/>
          </a:prstGeom>
        </p:spPr>
      </p:pic>
      <p:pic>
        <p:nvPicPr>
          <p:cNvPr id="11" name="Picture 10">
            <a:extLst>
              <a:ext uri="{FF2B5EF4-FFF2-40B4-BE49-F238E27FC236}">
                <a16:creationId xmlns:lc="http://schemas.openxmlformats.org/drawingml/2006/lockedCanvas" xmlns:a16="http://schemas.microsoft.com/office/drawing/2014/main" xmlns="" id="{83DEA343-3B6B-4461-99ED-9DEB4FDC7D3E}"/>
              </a:ext>
            </a:extLst>
          </p:cNvPr>
          <p:cNvPicPr>
            <a:picLocks noChangeAspect="1"/>
          </p:cNvPicPr>
          <p:nvPr/>
        </p:nvPicPr>
        <p:blipFill>
          <a:blip r:embed="rId6"/>
          <a:stretch>
            <a:fillRect/>
          </a:stretch>
        </p:blipFill>
        <p:spPr>
          <a:xfrm>
            <a:off x="6228184" y="2859782"/>
            <a:ext cx="1872208" cy="579068"/>
          </a:xfrm>
          <a:prstGeom prst="rect">
            <a:avLst/>
          </a:prstGeom>
        </p:spPr>
      </p:pic>
    </p:spTree>
    <p:extLst>
      <p:ext uri="{BB962C8B-B14F-4D97-AF65-F5344CB8AC3E}">
        <p14:creationId xmlns:p14="http://schemas.microsoft.com/office/powerpoint/2010/main" val="18538417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IN" b="1" dirty="0" err="1" smtClean="0">
                <a:latin typeface="Times New Roman" pitchFamily="18" charset="0"/>
                <a:cs typeface="Times New Roman" pitchFamily="18" charset="0"/>
              </a:rPr>
              <a:t>VisualiZation</a:t>
            </a:r>
            <a:endParaRPr lang="en-IN" b="1" dirty="0">
              <a:latin typeface="Times New Roman" pitchFamily="18" charset="0"/>
              <a:cs typeface="Times New Roman" pitchFamily="18" charset="0"/>
            </a:endParaRPr>
          </a:p>
        </p:txBody>
      </p:sp>
      <p:sp>
        <p:nvSpPr>
          <p:cNvPr id="6" name="Content Placeholder 5"/>
          <p:cNvSpPr>
            <a:spLocks noGrp="1"/>
          </p:cNvSpPr>
          <p:nvPr>
            <p:ph idx="1"/>
          </p:nvPr>
        </p:nvSpPr>
        <p:spPr>
          <a:xfrm>
            <a:off x="822961" y="825472"/>
            <a:ext cx="7520940" cy="3474470"/>
          </a:xfrm>
        </p:spPr>
        <p:txBody>
          <a:bodyPr>
            <a:normAutofit lnSpcReduction="10000"/>
          </a:bodyPr>
          <a:lstStyle/>
          <a:p>
            <a:pPr>
              <a:buClr>
                <a:schemeClr val="accent3">
                  <a:lumMod val="75000"/>
                </a:schemeClr>
              </a:buClr>
              <a:buFont typeface="Wingdings" pitchFamily="2" charset="2"/>
              <a:buChar char="Ø"/>
            </a:pPr>
            <a:r>
              <a:rPr lang="en-US" sz="1900" b="0" dirty="0">
                <a:latin typeface="Times New Roman" pitchFamily="18" charset="0"/>
                <a:cs typeface="Times New Roman" pitchFamily="18" charset="0"/>
              </a:rPr>
              <a:t>What is Data Visualization? Data visualization is defined as a graphical representation that contains the information and the data.</a:t>
            </a:r>
          </a:p>
          <a:p>
            <a:pPr>
              <a:buClr>
                <a:schemeClr val="accent3">
                  <a:lumMod val="75000"/>
                </a:schemeClr>
              </a:buClr>
              <a:buFont typeface="Wingdings" pitchFamily="2" charset="2"/>
              <a:buChar char="Ø"/>
            </a:pPr>
            <a:r>
              <a:rPr lang="en-US" sz="1900" b="0" dirty="0">
                <a:latin typeface="Times New Roman" pitchFamily="18" charset="0"/>
                <a:cs typeface="Times New Roman" pitchFamily="18" charset="0"/>
              </a:rPr>
              <a:t>Benefits of Good Data Visualization? Data visualization is another technique of visual art that grabs our interest and keeps our main focus on the message captured with the help of eyes.</a:t>
            </a:r>
          </a:p>
          <a:p>
            <a:pPr>
              <a:buClr>
                <a:schemeClr val="accent3">
                  <a:lumMod val="75000"/>
                </a:schemeClr>
              </a:buClr>
              <a:buFont typeface="Wingdings" pitchFamily="2" charset="2"/>
              <a:buChar char="Ø"/>
            </a:pPr>
            <a:r>
              <a:rPr lang="en-US" sz="1900" b="0" dirty="0">
                <a:latin typeface="Times New Roman" pitchFamily="18" charset="0"/>
                <a:cs typeface="Times New Roman" pitchFamily="18" charset="0"/>
              </a:rPr>
              <a:t>Different Types of Analysis for Data Visualization </a:t>
            </a:r>
            <a:r>
              <a:rPr lang="en-US" sz="1900" b="0" dirty="0" smtClean="0">
                <a:latin typeface="Times New Roman" pitchFamily="18" charset="0"/>
                <a:cs typeface="Times New Roman" pitchFamily="18" charset="0"/>
              </a:rPr>
              <a:t>are</a:t>
            </a:r>
            <a:endParaRPr lang="en-IN" sz="1900" b="0" dirty="0" smtClean="0"/>
          </a:p>
          <a:p>
            <a:pPr marL="914400" lvl="3" indent="-457200">
              <a:buClrTx/>
              <a:buFont typeface="+mj-lt"/>
              <a:buAutoNum type="arabicParenR"/>
            </a:pPr>
            <a:r>
              <a:rPr lang="en-US" sz="1700" b="0" dirty="0" err="1" smtClean="0">
                <a:latin typeface="Times New Roman" pitchFamily="18" charset="0"/>
                <a:cs typeface="Times New Roman" pitchFamily="18" charset="0"/>
              </a:rPr>
              <a:t>Univariate</a:t>
            </a:r>
            <a:r>
              <a:rPr lang="en-US" sz="1700" b="0" dirty="0" smtClean="0">
                <a:latin typeface="Times New Roman" pitchFamily="18" charset="0"/>
                <a:cs typeface="Times New Roman" pitchFamily="18" charset="0"/>
              </a:rPr>
              <a:t> </a:t>
            </a:r>
            <a:r>
              <a:rPr lang="en-US" sz="1700" b="0" dirty="0">
                <a:latin typeface="Times New Roman" pitchFamily="18" charset="0"/>
                <a:cs typeface="Times New Roman" pitchFamily="18" charset="0"/>
              </a:rPr>
              <a:t>Analysis: In the </a:t>
            </a:r>
            <a:r>
              <a:rPr lang="en-US" sz="1700" b="0" dirty="0" err="1">
                <a:latin typeface="Times New Roman" pitchFamily="18" charset="0"/>
                <a:cs typeface="Times New Roman" pitchFamily="18" charset="0"/>
              </a:rPr>
              <a:t>univariate</a:t>
            </a:r>
            <a:r>
              <a:rPr lang="en-US" sz="1700" b="0" dirty="0">
                <a:latin typeface="Times New Roman" pitchFamily="18" charset="0"/>
                <a:cs typeface="Times New Roman" pitchFamily="18" charset="0"/>
              </a:rPr>
              <a:t> analysis, we will be </a:t>
            </a:r>
            <a:r>
              <a:rPr lang="en-US" sz="1700" b="0" dirty="0" smtClean="0">
                <a:latin typeface="Times New Roman" pitchFamily="18" charset="0"/>
                <a:cs typeface="Times New Roman" pitchFamily="18" charset="0"/>
              </a:rPr>
              <a:t>using a </a:t>
            </a:r>
            <a:r>
              <a:rPr lang="en-US" sz="1700" b="0" dirty="0">
                <a:latin typeface="Times New Roman" pitchFamily="18" charset="0"/>
                <a:cs typeface="Times New Roman" pitchFamily="18" charset="0"/>
              </a:rPr>
              <a:t>single feature to analyze almost all of its </a:t>
            </a:r>
            <a:r>
              <a:rPr lang="en-US" sz="1700" b="0" dirty="0" smtClean="0">
                <a:latin typeface="Times New Roman" pitchFamily="18" charset="0"/>
                <a:cs typeface="Times New Roman" pitchFamily="18" charset="0"/>
              </a:rPr>
              <a:t>properties.</a:t>
            </a:r>
          </a:p>
          <a:p>
            <a:pPr marL="914400" lvl="3" indent="-457200">
              <a:buClrTx/>
              <a:buFont typeface="+mj-lt"/>
              <a:buAutoNum type="arabicParenR"/>
            </a:pPr>
            <a:r>
              <a:rPr lang="en-US" sz="1700" dirty="0" smtClean="0">
                <a:latin typeface="Times New Roman" pitchFamily="18" charset="0"/>
                <a:cs typeface="Times New Roman" pitchFamily="18" charset="0"/>
              </a:rPr>
              <a:t>Bivariate </a:t>
            </a:r>
            <a:r>
              <a:rPr lang="en-US" sz="1700" dirty="0">
                <a:latin typeface="Times New Roman" pitchFamily="18" charset="0"/>
                <a:cs typeface="Times New Roman" pitchFamily="18" charset="0"/>
              </a:rPr>
              <a:t>Analysis: When we compare the data between exactly 2 features then it is known as bivariate </a:t>
            </a:r>
            <a:r>
              <a:rPr lang="en-US" sz="1700" dirty="0" smtClean="0">
                <a:latin typeface="Times New Roman" pitchFamily="18" charset="0"/>
                <a:cs typeface="Times New Roman" pitchFamily="18" charset="0"/>
              </a:rPr>
              <a:t>analysis.</a:t>
            </a:r>
          </a:p>
          <a:p>
            <a:pPr marL="914400" lvl="3" indent="-457200">
              <a:buClrTx/>
              <a:buFont typeface="+mj-lt"/>
              <a:buAutoNum type="arabicParenR"/>
            </a:pPr>
            <a:r>
              <a:rPr lang="en-US" sz="1700" dirty="0" smtClean="0">
                <a:latin typeface="Times New Roman" pitchFamily="18" charset="0"/>
                <a:cs typeface="Times New Roman" pitchFamily="18" charset="0"/>
              </a:rPr>
              <a:t>Multivariate </a:t>
            </a:r>
            <a:r>
              <a:rPr lang="en-US" sz="1700" dirty="0">
                <a:latin typeface="Times New Roman" pitchFamily="18" charset="0"/>
                <a:cs typeface="Times New Roman" pitchFamily="18" charset="0"/>
              </a:rPr>
              <a:t>Analysis: In the multivariate analysis, we will be comparing more than 2 variables.</a:t>
            </a:r>
          </a:p>
          <a:p>
            <a:endParaRPr lang="en-IN" sz="2000" b="0" dirty="0"/>
          </a:p>
        </p:txBody>
      </p:sp>
    </p:spTree>
    <p:extLst>
      <p:ext uri="{BB962C8B-B14F-4D97-AF65-F5344CB8AC3E}">
        <p14:creationId xmlns:p14="http://schemas.microsoft.com/office/powerpoint/2010/main" val="42033061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half" idx="2"/>
          </p:nvPr>
        </p:nvSpPr>
        <p:spPr>
          <a:xfrm>
            <a:off x="6084168" y="843558"/>
            <a:ext cx="2680344" cy="2952328"/>
          </a:xfrm>
        </p:spPr>
        <p:txBody>
          <a:bodyPr>
            <a:normAutofit fontScale="77500" lnSpcReduction="20000"/>
          </a:bodyPr>
          <a:lstStyle/>
          <a:p>
            <a:r>
              <a:rPr lang="en-US" sz="2300" b="0" dirty="0">
                <a:latin typeface="Times New Roman" pitchFamily="18" charset="0"/>
                <a:cs typeface="Times New Roman" pitchFamily="18" charset="0"/>
              </a:rPr>
              <a:t>With the help of count plots </a:t>
            </a:r>
            <a:r>
              <a:rPr lang="en-US" sz="2300" b="0" dirty="0" smtClean="0">
                <a:latin typeface="Times New Roman" pitchFamily="18" charset="0"/>
                <a:cs typeface="Times New Roman" pitchFamily="18" charset="0"/>
              </a:rPr>
              <a:t>I was </a:t>
            </a:r>
            <a:r>
              <a:rPr lang="en-US" sz="2300" b="0" dirty="0">
                <a:latin typeface="Times New Roman" pitchFamily="18" charset="0"/>
                <a:cs typeface="Times New Roman" pitchFamily="18" charset="0"/>
              </a:rPr>
              <a:t>able to get the total number of rows covered by each unique categorical value present in all the columns of our dataset.</a:t>
            </a:r>
          </a:p>
          <a:p>
            <a:r>
              <a:rPr lang="en-US" sz="2300" b="0" dirty="0" smtClean="0">
                <a:latin typeface="Times New Roman" pitchFamily="18" charset="0"/>
                <a:cs typeface="Times New Roman" pitchFamily="18" charset="0"/>
              </a:rPr>
              <a:t>I </a:t>
            </a:r>
            <a:r>
              <a:rPr lang="en-US" sz="2300" b="0" dirty="0">
                <a:latin typeface="Times New Roman" pitchFamily="18" charset="0"/>
                <a:cs typeface="Times New Roman" pitchFamily="18" charset="0"/>
              </a:rPr>
              <a:t>ensured that along with the total row number the percentage of data coverage is </a:t>
            </a:r>
            <a:r>
              <a:rPr lang="en-US" sz="2300" b="0" dirty="0" smtClean="0">
                <a:latin typeface="Times New Roman" pitchFamily="18" charset="0"/>
                <a:cs typeface="Times New Roman" pitchFamily="18" charset="0"/>
              </a:rPr>
              <a:t>also visible.</a:t>
            </a:r>
            <a:endParaRPr lang="en-IN" sz="2300" b="0" dirty="0">
              <a:latin typeface="Times New Roman" pitchFamily="18" charset="0"/>
              <a:cs typeface="Times New Roman" pitchFamily="18" charset="0"/>
            </a:endParaRPr>
          </a:p>
          <a:p>
            <a:endParaRPr lang="en-IN" sz="1800" b="0" dirty="0">
              <a:latin typeface="Times New Roman" pitchFamily="18" charset="0"/>
              <a:cs typeface="Times New Roman" pitchFamily="18" charset="0"/>
            </a:endParaRPr>
          </a:p>
        </p:txBody>
      </p:sp>
      <p:sp>
        <p:nvSpPr>
          <p:cNvPr id="4" name="Title 3"/>
          <p:cNvSpPr>
            <a:spLocks noGrp="1"/>
          </p:cNvSpPr>
          <p:nvPr>
            <p:ph type="title"/>
          </p:nvPr>
        </p:nvSpPr>
        <p:spPr/>
        <p:txBody>
          <a:bodyPr/>
          <a:lstStyle/>
          <a:p>
            <a:r>
              <a:rPr lang="en-IN" b="1" dirty="0" err="1" smtClean="0">
                <a:latin typeface="Times New Roman" pitchFamily="18" charset="0"/>
                <a:cs typeface="Times New Roman" pitchFamily="18" charset="0"/>
              </a:rPr>
              <a:t>Univariate</a:t>
            </a:r>
            <a:r>
              <a:rPr lang="en-IN" b="1" dirty="0" smtClean="0">
                <a:latin typeface="Times New Roman" pitchFamily="18" charset="0"/>
                <a:cs typeface="Times New Roman" pitchFamily="18" charset="0"/>
              </a:rPr>
              <a:t> Analysis:</a:t>
            </a:r>
            <a:endParaRPr lang="en-IN" b="1" dirty="0">
              <a:latin typeface="Times New Roman" pitchFamily="18" charset="0"/>
              <a:cs typeface="Times New Roman" pitchFamily="18" charset="0"/>
            </a:endParaRPr>
          </a:p>
        </p:txBody>
      </p:sp>
      <p:pic>
        <p:nvPicPr>
          <p:cNvPr id="3074" name="Picture 2"/>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1256487" y="822324"/>
            <a:ext cx="4611657" cy="31175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286727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2"/>
          </p:nvPr>
        </p:nvSpPr>
        <p:spPr>
          <a:xfrm>
            <a:off x="5796136" y="822960"/>
            <a:ext cx="2952328" cy="2784348"/>
          </a:xfrm>
        </p:spPr>
        <p:txBody>
          <a:bodyPr>
            <a:normAutofit lnSpcReduction="10000"/>
          </a:bodyPr>
          <a:lstStyle/>
          <a:p>
            <a:r>
              <a:rPr lang="en-US" sz="1600" b="0" dirty="0">
                <a:latin typeface="Times New Roman" pitchFamily="18" charset="0"/>
                <a:cs typeface="Times New Roman" pitchFamily="18" charset="0"/>
              </a:rPr>
              <a:t>Using the count plot along with the hue parameter I was able to generate analysis details comparing 2 columns of the dataset where the hue remained constant while the other one kept changing inside a loop</a:t>
            </a:r>
            <a:r>
              <a:rPr lang="en-US" sz="1600" b="0" dirty="0" smtClean="0">
                <a:latin typeface="Times New Roman" pitchFamily="18" charset="0"/>
                <a:cs typeface="Times New Roman" pitchFamily="18" charset="0"/>
              </a:rPr>
              <a:t>.</a:t>
            </a:r>
            <a:endParaRPr lang="en-US" sz="1600" dirty="0" smtClean="0"/>
          </a:p>
          <a:p>
            <a:r>
              <a:rPr lang="en-US" sz="1600" b="0" dirty="0" smtClean="0">
                <a:latin typeface="Times New Roman" pitchFamily="18" charset="0"/>
                <a:cs typeface="Times New Roman" pitchFamily="18" charset="0"/>
              </a:rPr>
              <a:t>The </a:t>
            </a:r>
            <a:r>
              <a:rPr lang="en-US" sz="1600" b="0" dirty="0">
                <a:latin typeface="Times New Roman" pitchFamily="18" charset="0"/>
                <a:cs typeface="Times New Roman" pitchFamily="18" charset="0"/>
              </a:rPr>
              <a:t>hue used in this plot is the “Gender” column showing the legend accordingly</a:t>
            </a:r>
            <a:r>
              <a:rPr lang="en-US" sz="1600" b="0" dirty="0" smtClean="0">
                <a:latin typeface="Times New Roman" pitchFamily="18" charset="0"/>
                <a:cs typeface="Times New Roman" pitchFamily="18" charset="0"/>
              </a:rPr>
              <a:t>.</a:t>
            </a:r>
          </a:p>
          <a:p>
            <a:endParaRPr lang="en-IN" dirty="0"/>
          </a:p>
        </p:txBody>
      </p:sp>
      <p:sp>
        <p:nvSpPr>
          <p:cNvPr id="4" name="Title 3"/>
          <p:cNvSpPr>
            <a:spLocks noGrp="1"/>
          </p:cNvSpPr>
          <p:nvPr>
            <p:ph type="title"/>
          </p:nvPr>
        </p:nvSpPr>
        <p:spPr>
          <a:xfrm>
            <a:off x="467544" y="274320"/>
            <a:ext cx="7876357" cy="411480"/>
          </a:xfrm>
        </p:spPr>
        <p:txBody>
          <a:bodyPr/>
          <a:lstStyle/>
          <a:p>
            <a:r>
              <a:rPr lang="en-IN" b="1" dirty="0" smtClean="0">
                <a:latin typeface="Times New Roman" pitchFamily="18" charset="0"/>
                <a:cs typeface="Times New Roman" pitchFamily="18" charset="0"/>
              </a:rPr>
              <a:t>Bivariate Analysis:</a:t>
            </a:r>
            <a:endParaRPr lang="en-IN" b="1" dirty="0">
              <a:latin typeface="Times New Roman" pitchFamily="18" charset="0"/>
              <a:cs typeface="Times New Roman" pitchFamily="18" charset="0"/>
            </a:endParaRPr>
          </a:p>
        </p:txBody>
      </p:sp>
      <p:pic>
        <p:nvPicPr>
          <p:cNvPr id="5" name="Content Placeholder 4">
            <a:extLst>
              <a:ext uri="{FF2B5EF4-FFF2-40B4-BE49-F238E27FC236}">
                <a16:creationId xmlns:lc="http://schemas.openxmlformats.org/drawingml/2006/lockedCanvas" xmlns:a16="http://schemas.microsoft.com/office/drawing/2014/main" xmlns="" id="{CAEC54FE-6B6D-48B8-B312-FF2DCFC6120B}"/>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rcRect t="23552" b="23552"/>
          <a:stretch>
            <a:fillRect/>
          </a:stretch>
        </p:blipFill>
        <p:spPr>
          <a:xfrm>
            <a:off x="728369" y="822324"/>
            <a:ext cx="4590050" cy="3477617"/>
          </a:xfrm>
          <a:prstGeom prst="rect">
            <a:avLst/>
          </a:prstGeom>
        </p:spPr>
      </p:pic>
    </p:spTree>
    <p:extLst>
      <p:ext uri="{BB962C8B-B14F-4D97-AF65-F5344CB8AC3E}">
        <p14:creationId xmlns:p14="http://schemas.microsoft.com/office/powerpoint/2010/main" val="11044487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2"/>
          </p:nvPr>
        </p:nvSpPr>
        <p:spPr>
          <a:xfrm>
            <a:off x="5796136" y="822960"/>
            <a:ext cx="3168352" cy="2900918"/>
          </a:xfrm>
        </p:spPr>
        <p:txBody>
          <a:bodyPr>
            <a:normAutofit fontScale="62500" lnSpcReduction="20000"/>
          </a:bodyPr>
          <a:lstStyle/>
          <a:p>
            <a:r>
              <a:rPr lang="en-US" b="0" dirty="0">
                <a:latin typeface="Times New Roman" pitchFamily="18" charset="0"/>
                <a:cs typeface="Times New Roman" pitchFamily="18" charset="0"/>
              </a:rPr>
              <a:t>Using the count plot along with the hue parameter I was able to generate analysis details comparing 2 columns of the dataset where the hue remained constant while the other one kept changing inside a loop.</a:t>
            </a:r>
          </a:p>
          <a:p>
            <a:r>
              <a:rPr lang="en-US" b="0" dirty="0" smtClean="0">
                <a:latin typeface="Times New Roman" pitchFamily="18" charset="0"/>
                <a:cs typeface="Times New Roman" pitchFamily="18" charset="0"/>
              </a:rPr>
              <a:t>The </a:t>
            </a:r>
            <a:r>
              <a:rPr lang="en-US" b="0" dirty="0">
                <a:latin typeface="Times New Roman" pitchFamily="18" charset="0"/>
                <a:cs typeface="Times New Roman" pitchFamily="18" charset="0"/>
              </a:rPr>
              <a:t>hue used in this plot is the “Age” column showing the legend accordingly.</a:t>
            </a:r>
            <a:endParaRPr lang="en-IN" b="0" dirty="0">
              <a:latin typeface="Times New Roman" pitchFamily="18" charset="0"/>
              <a:cs typeface="Times New Roman" pitchFamily="18" charset="0"/>
            </a:endParaRPr>
          </a:p>
        </p:txBody>
      </p:sp>
      <p:sp>
        <p:nvSpPr>
          <p:cNvPr id="4" name="Title 3"/>
          <p:cNvSpPr>
            <a:spLocks noGrp="1"/>
          </p:cNvSpPr>
          <p:nvPr>
            <p:ph type="title"/>
          </p:nvPr>
        </p:nvSpPr>
        <p:spPr>
          <a:xfrm>
            <a:off x="611560" y="267494"/>
            <a:ext cx="7520940" cy="411480"/>
          </a:xfrm>
        </p:spPr>
        <p:txBody>
          <a:bodyPr/>
          <a:lstStyle/>
          <a:p>
            <a:r>
              <a:rPr lang="en-IN" b="1" dirty="0" smtClean="0">
                <a:latin typeface="Times New Roman" pitchFamily="18" charset="0"/>
                <a:cs typeface="Times New Roman" pitchFamily="18" charset="0"/>
              </a:rPr>
              <a:t>BIVARIATE ANALYSIS</a:t>
            </a:r>
            <a:endParaRPr lang="en-IN" b="1" dirty="0">
              <a:latin typeface="Times New Roman" pitchFamily="18" charset="0"/>
              <a:cs typeface="Times New Roman" pitchFamily="18" charset="0"/>
            </a:endParaRPr>
          </a:p>
        </p:txBody>
      </p:sp>
      <p:pic>
        <p:nvPicPr>
          <p:cNvPr id="5" name="Content Placeholder 4">
            <a:extLst>
              <a:ext uri="{FF2B5EF4-FFF2-40B4-BE49-F238E27FC236}">
                <a16:creationId xmlns:lc="http://schemas.openxmlformats.org/drawingml/2006/lockedCanvas" xmlns:a16="http://schemas.microsoft.com/office/drawing/2014/main" xmlns="" id="{A1DC24B4-279B-4C6E-9FA6-B8AA6F3B26FB}"/>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rcRect t="23552" b="23552"/>
          <a:stretch>
            <a:fillRect/>
          </a:stretch>
        </p:blipFill>
        <p:spPr>
          <a:xfrm>
            <a:off x="395536" y="842962"/>
            <a:ext cx="5400600" cy="3673003"/>
          </a:xfrm>
          <a:prstGeom prst="rect">
            <a:avLst/>
          </a:prstGeom>
        </p:spPr>
      </p:pic>
    </p:spTree>
    <p:extLst>
      <p:ext uri="{BB962C8B-B14F-4D97-AF65-F5344CB8AC3E}">
        <p14:creationId xmlns:p14="http://schemas.microsoft.com/office/powerpoint/2010/main" val="17894663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2"/>
          </p:nvPr>
        </p:nvSpPr>
        <p:spPr>
          <a:xfrm>
            <a:off x="5975648" y="843558"/>
            <a:ext cx="3060848" cy="2952328"/>
          </a:xfrm>
        </p:spPr>
        <p:txBody>
          <a:bodyPr>
            <a:noAutofit/>
          </a:bodyPr>
          <a:lstStyle/>
          <a:p>
            <a:r>
              <a:rPr lang="en-US" sz="1600" b="0" dirty="0">
                <a:latin typeface="Times New Roman" pitchFamily="18" charset="0"/>
                <a:cs typeface="Times New Roman" pitchFamily="18" charset="0"/>
              </a:rPr>
              <a:t>Using the count plot along with the hue parameter I was able to generate analysis details comparing 2 columns of the dataset where the hue remained constant while the other one kept changing inside a loop</a:t>
            </a:r>
            <a:r>
              <a:rPr lang="en-US" sz="1600" b="0" dirty="0" smtClean="0">
                <a:latin typeface="Times New Roman" pitchFamily="18" charset="0"/>
                <a:cs typeface="Times New Roman" pitchFamily="18" charset="0"/>
              </a:rPr>
              <a:t>.</a:t>
            </a:r>
            <a:endParaRPr lang="en-US" sz="1600" b="0" dirty="0">
              <a:latin typeface="Times New Roman" pitchFamily="18" charset="0"/>
              <a:cs typeface="Times New Roman" pitchFamily="18" charset="0"/>
            </a:endParaRPr>
          </a:p>
          <a:p>
            <a:r>
              <a:rPr lang="en-US" sz="1600" b="0" dirty="0">
                <a:latin typeface="Times New Roman" pitchFamily="18" charset="0"/>
                <a:cs typeface="Times New Roman" pitchFamily="18" charset="0"/>
              </a:rPr>
              <a:t>The hue used in this plot is the “City” column showing the legend accordingly.</a:t>
            </a:r>
            <a:endParaRPr lang="en-IN" sz="1600" b="0" dirty="0">
              <a:latin typeface="Times New Roman" pitchFamily="18" charset="0"/>
              <a:cs typeface="Times New Roman" pitchFamily="18" charset="0"/>
            </a:endParaRPr>
          </a:p>
        </p:txBody>
      </p:sp>
      <p:sp>
        <p:nvSpPr>
          <p:cNvPr id="4" name="Title 3"/>
          <p:cNvSpPr>
            <a:spLocks noGrp="1"/>
          </p:cNvSpPr>
          <p:nvPr>
            <p:ph type="title"/>
          </p:nvPr>
        </p:nvSpPr>
        <p:spPr/>
        <p:txBody>
          <a:bodyPr/>
          <a:lstStyle/>
          <a:p>
            <a:r>
              <a:rPr lang="en-IN" b="1" dirty="0" smtClean="0">
                <a:latin typeface="Times New Roman" pitchFamily="18" charset="0"/>
                <a:cs typeface="Times New Roman" pitchFamily="18" charset="0"/>
              </a:rPr>
              <a:t>Bivariate Analysis</a:t>
            </a:r>
            <a:endParaRPr lang="en-IN" b="1" dirty="0">
              <a:latin typeface="Times New Roman" pitchFamily="18" charset="0"/>
              <a:cs typeface="Times New Roman" pitchFamily="18" charset="0"/>
            </a:endParaRPr>
          </a:p>
        </p:txBody>
      </p:sp>
      <p:pic>
        <p:nvPicPr>
          <p:cNvPr id="5" name="Content Placeholder 4">
            <a:extLst>
              <a:ext uri="{FF2B5EF4-FFF2-40B4-BE49-F238E27FC236}">
                <a16:creationId xmlns:lc="http://schemas.openxmlformats.org/drawingml/2006/lockedCanvas" xmlns:a16="http://schemas.microsoft.com/office/drawing/2014/main" xmlns="" id="{29662B32-65AD-430A-B1AF-BDC6DDAE39A1}"/>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rcRect t="23552" b="23552"/>
          <a:stretch>
            <a:fillRect/>
          </a:stretch>
        </p:blipFill>
        <p:spPr>
          <a:xfrm>
            <a:off x="822594" y="822324"/>
            <a:ext cx="5044537" cy="3621633"/>
          </a:xfrm>
          <a:prstGeom prst="rect">
            <a:avLst/>
          </a:prstGeom>
        </p:spPr>
      </p:pic>
    </p:spTree>
    <p:extLst>
      <p:ext uri="{BB962C8B-B14F-4D97-AF65-F5344CB8AC3E}">
        <p14:creationId xmlns:p14="http://schemas.microsoft.com/office/powerpoint/2010/main" val="25449999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2"/>
          </p:nvPr>
        </p:nvSpPr>
        <p:spPr>
          <a:xfrm>
            <a:off x="6084168" y="843558"/>
            <a:ext cx="2840360" cy="3168352"/>
          </a:xfrm>
        </p:spPr>
        <p:txBody>
          <a:bodyPr>
            <a:noAutofit/>
          </a:bodyPr>
          <a:lstStyle/>
          <a:p>
            <a:r>
              <a:rPr lang="en-US" sz="1600" b="0" dirty="0">
                <a:latin typeface="Times New Roman" pitchFamily="18" charset="0"/>
                <a:cs typeface="Times New Roman" pitchFamily="18" charset="0"/>
              </a:rPr>
              <a:t>I used the histogram after encoding all the columns of our </a:t>
            </a:r>
            <a:r>
              <a:rPr lang="en-US" sz="1600" b="0" dirty="0" smtClean="0">
                <a:latin typeface="Times New Roman" pitchFamily="18" charset="0"/>
                <a:cs typeface="Times New Roman" pitchFamily="18" charset="0"/>
              </a:rPr>
              <a:t>dataset.</a:t>
            </a:r>
          </a:p>
          <a:p>
            <a:r>
              <a:rPr lang="en-US" sz="1600" b="0" dirty="0" smtClean="0">
                <a:latin typeface="Times New Roman" pitchFamily="18" charset="0"/>
                <a:cs typeface="Times New Roman" pitchFamily="18" charset="0"/>
              </a:rPr>
              <a:t>Since </a:t>
            </a:r>
            <a:r>
              <a:rPr lang="en-US" sz="1600" b="0" dirty="0">
                <a:latin typeface="Times New Roman" pitchFamily="18" charset="0"/>
                <a:cs typeface="Times New Roman" pitchFamily="18" charset="0"/>
              </a:rPr>
              <a:t>histogram only understand numeric values it would not have generated a diagrammatic representation of object </a:t>
            </a:r>
            <a:r>
              <a:rPr lang="en-US" sz="1600" b="0" dirty="0" err="1">
                <a:latin typeface="Times New Roman" pitchFamily="18" charset="0"/>
                <a:cs typeface="Times New Roman" pitchFamily="18" charset="0"/>
              </a:rPr>
              <a:t>datatype</a:t>
            </a:r>
            <a:r>
              <a:rPr lang="en-US" sz="1600" b="0" dirty="0">
                <a:latin typeface="Times New Roman" pitchFamily="18" charset="0"/>
                <a:cs typeface="Times New Roman" pitchFamily="18" charset="0"/>
              </a:rPr>
              <a:t> columns.</a:t>
            </a:r>
          </a:p>
          <a:p>
            <a:r>
              <a:rPr lang="en-US" sz="1600" b="0" dirty="0">
                <a:latin typeface="Times New Roman" pitchFamily="18" charset="0"/>
                <a:cs typeface="Times New Roman" pitchFamily="18" charset="0"/>
              </a:rPr>
              <a:t>Once the encoding was complete the histograms showed the information.</a:t>
            </a:r>
            <a:endParaRPr lang="en-IN" sz="1600" b="0" dirty="0">
              <a:latin typeface="Times New Roman" pitchFamily="18" charset="0"/>
              <a:cs typeface="Times New Roman" pitchFamily="18" charset="0"/>
            </a:endParaRPr>
          </a:p>
          <a:p>
            <a:endParaRPr lang="en-IN" sz="1600" b="0" dirty="0">
              <a:latin typeface="Times New Roman" pitchFamily="18" charset="0"/>
              <a:cs typeface="Times New Roman" pitchFamily="18" charset="0"/>
            </a:endParaRPr>
          </a:p>
        </p:txBody>
      </p:sp>
      <p:sp>
        <p:nvSpPr>
          <p:cNvPr id="4" name="Title 3"/>
          <p:cNvSpPr>
            <a:spLocks noGrp="1"/>
          </p:cNvSpPr>
          <p:nvPr>
            <p:ph type="title"/>
          </p:nvPr>
        </p:nvSpPr>
        <p:spPr>
          <a:xfrm>
            <a:off x="467544" y="274320"/>
            <a:ext cx="7876357" cy="411480"/>
          </a:xfrm>
        </p:spPr>
        <p:txBody>
          <a:bodyPr/>
          <a:lstStyle/>
          <a:p>
            <a:r>
              <a:rPr lang="en-IN" b="1" dirty="0" smtClean="0">
                <a:latin typeface="Times New Roman" pitchFamily="18" charset="0"/>
                <a:cs typeface="Times New Roman" pitchFamily="18" charset="0"/>
              </a:rPr>
              <a:t>Multivariate Analysis</a:t>
            </a:r>
            <a:endParaRPr lang="en-IN" b="1" dirty="0">
              <a:latin typeface="Times New Roman" pitchFamily="18" charset="0"/>
              <a:cs typeface="Times New Roman" pitchFamily="18" charset="0"/>
            </a:endParaRPr>
          </a:p>
        </p:txBody>
      </p:sp>
      <p:pic>
        <p:nvPicPr>
          <p:cNvPr id="5" name="Content Placeholder 4">
            <a:extLst>
              <a:ext uri="{FF2B5EF4-FFF2-40B4-BE49-F238E27FC236}">
                <a16:creationId xmlns:lc="http://schemas.openxmlformats.org/drawingml/2006/lockedCanvas" xmlns:a16="http://schemas.microsoft.com/office/drawing/2014/main" xmlns="" id="{08E1EFFC-A54B-4CC9-B3F9-9ADD06898FFB}"/>
              </a:ext>
            </a:extLst>
          </p:cNvPr>
          <p:cNvPicPr>
            <a:picLocks noGrp="1" noChangeAspect="1"/>
          </p:cNvPicPr>
          <p:nvPr>
            <p:ph sz="half" idx="1"/>
          </p:nvPr>
        </p:nvPicPr>
        <p:blipFill>
          <a:blip r:embed="rId2"/>
          <a:stretch>
            <a:fillRect/>
          </a:stretch>
        </p:blipFill>
        <p:spPr>
          <a:xfrm>
            <a:off x="467544" y="842963"/>
            <a:ext cx="5328591" cy="3960812"/>
          </a:xfrm>
          <a:prstGeom prst="rect">
            <a:avLst/>
          </a:prstGeom>
        </p:spPr>
      </p:pic>
    </p:spTree>
    <p:extLst>
      <p:ext uri="{BB962C8B-B14F-4D97-AF65-F5344CB8AC3E}">
        <p14:creationId xmlns:p14="http://schemas.microsoft.com/office/powerpoint/2010/main" val="38949897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2"/>
          </p:nvPr>
        </p:nvSpPr>
        <p:spPr>
          <a:xfrm>
            <a:off x="5796136" y="915566"/>
            <a:ext cx="3200400" cy="2592288"/>
          </a:xfrm>
        </p:spPr>
        <p:txBody>
          <a:bodyPr>
            <a:noAutofit/>
          </a:bodyPr>
          <a:lstStyle/>
          <a:p>
            <a:r>
              <a:rPr lang="en-US" sz="1600" b="0" dirty="0">
                <a:latin typeface="Times New Roman" pitchFamily="18" charset="0"/>
                <a:cs typeface="Times New Roman" pitchFamily="18" charset="0"/>
              </a:rPr>
              <a:t>I used the </a:t>
            </a:r>
            <a:r>
              <a:rPr lang="en-US" sz="1600" b="0" dirty="0" err="1">
                <a:latin typeface="Times New Roman" pitchFamily="18" charset="0"/>
                <a:cs typeface="Times New Roman" pitchFamily="18" charset="0"/>
              </a:rPr>
              <a:t>heatmap</a:t>
            </a:r>
            <a:r>
              <a:rPr lang="en-US" sz="1600" b="0" dirty="0">
                <a:latin typeface="Times New Roman" pitchFamily="18" charset="0"/>
                <a:cs typeface="Times New Roman" pitchFamily="18" charset="0"/>
              </a:rPr>
              <a:t> on the encoded dataset to see the correlation details between the columns</a:t>
            </a:r>
            <a:r>
              <a:rPr lang="en-US" sz="1600" b="0" dirty="0" smtClean="0">
                <a:latin typeface="Times New Roman" pitchFamily="18" charset="0"/>
                <a:cs typeface="Times New Roman" pitchFamily="18" charset="0"/>
              </a:rPr>
              <a:t>.</a:t>
            </a:r>
            <a:endParaRPr lang="en-US" sz="1600" b="0" dirty="0">
              <a:latin typeface="Times New Roman" pitchFamily="18" charset="0"/>
              <a:cs typeface="Times New Roman" pitchFamily="18" charset="0"/>
            </a:endParaRPr>
          </a:p>
          <a:p>
            <a:r>
              <a:rPr lang="en-US" sz="1600" b="0" dirty="0">
                <a:latin typeface="Times New Roman" pitchFamily="18" charset="0"/>
                <a:cs typeface="Times New Roman" pitchFamily="18" charset="0"/>
              </a:rPr>
              <a:t>Even on the </a:t>
            </a:r>
            <a:r>
              <a:rPr lang="en-US" sz="1600" b="0" dirty="0" err="1">
                <a:latin typeface="Times New Roman" pitchFamily="18" charset="0"/>
                <a:cs typeface="Times New Roman" pitchFamily="18" charset="0"/>
              </a:rPr>
              <a:t>Jupyter</a:t>
            </a:r>
            <a:r>
              <a:rPr lang="en-US" sz="1600" b="0" dirty="0">
                <a:latin typeface="Times New Roman" pitchFamily="18" charset="0"/>
                <a:cs typeface="Times New Roman" pitchFamily="18" charset="0"/>
              </a:rPr>
              <a:t> Notebook the picture was too tiny however seeing the color combinations I was able to figure out that there is no multi </a:t>
            </a:r>
            <a:r>
              <a:rPr lang="en-US" sz="1600" b="0" dirty="0" err="1">
                <a:latin typeface="Times New Roman" pitchFamily="18" charset="0"/>
                <a:cs typeface="Times New Roman" pitchFamily="18" charset="0"/>
              </a:rPr>
              <a:t>collinearity</a:t>
            </a:r>
            <a:r>
              <a:rPr lang="en-US" sz="1600" b="0" dirty="0">
                <a:latin typeface="Times New Roman" pitchFamily="18" charset="0"/>
                <a:cs typeface="Times New Roman" pitchFamily="18" charset="0"/>
              </a:rPr>
              <a:t> concern between the </a:t>
            </a:r>
            <a:r>
              <a:rPr lang="en-US" sz="1600" b="0" dirty="0" smtClean="0">
                <a:latin typeface="Times New Roman" pitchFamily="18" charset="0"/>
                <a:cs typeface="Times New Roman" pitchFamily="18" charset="0"/>
              </a:rPr>
              <a:t>columns.</a:t>
            </a:r>
            <a:endParaRPr lang="en-IN" sz="1600" b="0" dirty="0">
              <a:latin typeface="Times New Roman" pitchFamily="18" charset="0"/>
              <a:cs typeface="Times New Roman" pitchFamily="18" charset="0"/>
            </a:endParaRPr>
          </a:p>
        </p:txBody>
      </p:sp>
      <p:sp>
        <p:nvSpPr>
          <p:cNvPr id="4" name="Title 3"/>
          <p:cNvSpPr>
            <a:spLocks noGrp="1"/>
          </p:cNvSpPr>
          <p:nvPr>
            <p:ph type="title"/>
          </p:nvPr>
        </p:nvSpPr>
        <p:spPr>
          <a:xfrm>
            <a:off x="395536" y="339502"/>
            <a:ext cx="7520940" cy="411480"/>
          </a:xfrm>
        </p:spPr>
        <p:txBody>
          <a:bodyPr/>
          <a:lstStyle/>
          <a:p>
            <a:r>
              <a:rPr lang="en-IN" b="1" dirty="0" smtClean="0">
                <a:latin typeface="Times New Roman" pitchFamily="18" charset="0"/>
                <a:cs typeface="Times New Roman" pitchFamily="18" charset="0"/>
              </a:rPr>
              <a:t>Multivariate Analysis</a:t>
            </a:r>
            <a:endParaRPr lang="en-IN" b="1" dirty="0">
              <a:latin typeface="Times New Roman" pitchFamily="18" charset="0"/>
              <a:cs typeface="Times New Roman" pitchFamily="18" charset="0"/>
            </a:endParaRPr>
          </a:p>
        </p:txBody>
      </p:sp>
      <p:pic>
        <p:nvPicPr>
          <p:cNvPr id="4098" name="Picture 2"/>
          <p:cNvPicPr>
            <a:picLocks noGrp="1" noChangeAspect="1" noChangeArrowheads="1"/>
          </p:cNvPicPr>
          <p:nvPr>
            <p:ph sz="half" idx="1"/>
          </p:nvPr>
        </p:nvPicPr>
        <p:blipFill>
          <a:blip r:embed="rId2" cstate="print">
            <a:extLst>
              <a:ext uri="{28A0092B-C50C-407E-A947-70E740481C1C}">
                <a14:useLocalDpi xmlns:a14="http://schemas.microsoft.com/office/drawing/2010/main" val="0"/>
              </a:ext>
            </a:extLst>
          </a:blip>
          <a:srcRect/>
          <a:stretch>
            <a:fillRect/>
          </a:stretch>
        </p:blipFill>
        <p:spPr bwMode="auto">
          <a:xfrm>
            <a:off x="0" y="843558"/>
            <a:ext cx="5796136" cy="42999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692557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2"/>
          </p:nvPr>
        </p:nvSpPr>
        <p:spPr>
          <a:xfrm>
            <a:off x="5868144" y="822960"/>
            <a:ext cx="3024336" cy="3693006"/>
          </a:xfrm>
        </p:spPr>
        <p:txBody>
          <a:bodyPr>
            <a:noAutofit/>
          </a:bodyPr>
          <a:lstStyle/>
          <a:p>
            <a:r>
              <a:rPr lang="en-US" sz="1500" b="0" dirty="0">
                <a:latin typeface="Times New Roman" pitchFamily="18" charset="0"/>
                <a:cs typeface="Times New Roman" pitchFamily="18" charset="0"/>
              </a:rPr>
              <a:t>With the help of correlation technique I generated separate bar plots to check the positive and negative correlation details in our dataset.</a:t>
            </a:r>
          </a:p>
          <a:p>
            <a:r>
              <a:rPr lang="en-US" sz="1500" b="0" dirty="0">
                <a:latin typeface="Times New Roman" pitchFamily="18" charset="0"/>
                <a:cs typeface="Times New Roman" pitchFamily="18" charset="0"/>
              </a:rPr>
              <a:t>Positive correlation - A correlation of +1 indicates a perfect positive correlation, meaning that both variables move in the same direction together.</a:t>
            </a:r>
          </a:p>
          <a:p>
            <a:r>
              <a:rPr lang="en-US" sz="1500" b="0" dirty="0">
                <a:latin typeface="Times New Roman" pitchFamily="18" charset="0"/>
                <a:cs typeface="Times New Roman" pitchFamily="18" charset="0"/>
              </a:rPr>
              <a:t>Negative correlation - A correlation of –1 indicates a perfect negative correlation, meaning that as one variable goes up, the other goes down</a:t>
            </a:r>
            <a:r>
              <a:rPr lang="en-US" sz="1500" b="0" dirty="0" smtClean="0">
                <a:latin typeface="Times New Roman" pitchFamily="18" charset="0"/>
                <a:cs typeface="Times New Roman" pitchFamily="18" charset="0"/>
              </a:rPr>
              <a:t>.</a:t>
            </a:r>
            <a:endParaRPr lang="en-IN" sz="1500" b="0" dirty="0">
              <a:latin typeface="Times New Roman" pitchFamily="18" charset="0"/>
              <a:cs typeface="Times New Roman" pitchFamily="18" charset="0"/>
            </a:endParaRPr>
          </a:p>
        </p:txBody>
      </p:sp>
      <p:sp>
        <p:nvSpPr>
          <p:cNvPr id="4" name="Title 3"/>
          <p:cNvSpPr>
            <a:spLocks noGrp="1"/>
          </p:cNvSpPr>
          <p:nvPr>
            <p:ph type="title"/>
          </p:nvPr>
        </p:nvSpPr>
        <p:spPr>
          <a:xfrm>
            <a:off x="395536" y="274320"/>
            <a:ext cx="7948365" cy="411480"/>
          </a:xfrm>
        </p:spPr>
        <p:txBody>
          <a:bodyPr/>
          <a:lstStyle/>
          <a:p>
            <a:r>
              <a:rPr lang="en-IN" b="1" dirty="0" smtClean="0">
                <a:latin typeface="Times New Roman" pitchFamily="18" charset="0"/>
                <a:cs typeface="Times New Roman" pitchFamily="18" charset="0"/>
              </a:rPr>
              <a:t>Correlation Between the columns</a:t>
            </a:r>
            <a:endParaRPr lang="en-IN" b="1" dirty="0">
              <a:latin typeface="Times New Roman" pitchFamily="18" charset="0"/>
              <a:cs typeface="Times New Roman" pitchFamily="18" charset="0"/>
            </a:endParaRPr>
          </a:p>
        </p:txBody>
      </p:sp>
      <p:pic>
        <p:nvPicPr>
          <p:cNvPr id="5" name="Content Placeholder 4">
            <a:extLst>
              <a:ext uri="{FF2B5EF4-FFF2-40B4-BE49-F238E27FC236}">
                <a16:creationId xmlns:lc="http://schemas.openxmlformats.org/drawingml/2006/lockedCanvas" xmlns:a16="http://schemas.microsoft.com/office/drawing/2014/main" xmlns="" id="{D4423700-5067-4827-BF39-06406325F0AA}"/>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rcRect t="6308" b="6308"/>
          <a:stretch>
            <a:fillRect/>
          </a:stretch>
        </p:blipFill>
        <p:spPr>
          <a:xfrm>
            <a:off x="179388" y="979243"/>
            <a:ext cx="5688012" cy="3752747"/>
          </a:xfrm>
          <a:prstGeom prst="rect">
            <a:avLst/>
          </a:prstGeom>
        </p:spPr>
      </p:pic>
    </p:spTree>
    <p:extLst>
      <p:ext uri="{BB962C8B-B14F-4D97-AF65-F5344CB8AC3E}">
        <p14:creationId xmlns:p14="http://schemas.microsoft.com/office/powerpoint/2010/main" val="37639021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smtClean="0">
                <a:latin typeface="Times New Roman" pitchFamily="18" charset="0"/>
                <a:cs typeface="Times New Roman" pitchFamily="18" charset="0"/>
              </a:rPr>
              <a:t>AGENDA</a:t>
            </a:r>
            <a:endParaRPr lang="en-IN" b="1" dirty="0">
              <a:latin typeface="Times New Roman" pitchFamily="18" charset="0"/>
              <a:cs typeface="Times New Roman" pitchFamily="18" charset="0"/>
            </a:endParaRPr>
          </a:p>
        </p:txBody>
      </p:sp>
      <p:sp>
        <p:nvSpPr>
          <p:cNvPr id="3" name="Content Placeholder 2"/>
          <p:cNvSpPr>
            <a:spLocks noGrp="1"/>
          </p:cNvSpPr>
          <p:nvPr>
            <p:ph idx="1"/>
          </p:nvPr>
        </p:nvSpPr>
        <p:spPr/>
        <p:txBody>
          <a:bodyPr>
            <a:normAutofit lnSpcReduction="10000"/>
          </a:bodyPr>
          <a:lstStyle/>
          <a:p>
            <a:pPr>
              <a:buClr>
                <a:schemeClr val="accent4">
                  <a:lumMod val="75000"/>
                </a:schemeClr>
              </a:buClr>
              <a:buFont typeface="Wingdings" pitchFamily="2" charset="2"/>
              <a:buChar char="v"/>
            </a:pPr>
            <a:r>
              <a:rPr lang="en-IN" sz="2000" b="0" dirty="0" smtClean="0">
                <a:latin typeface="Times New Roman" pitchFamily="18" charset="0"/>
                <a:cs typeface="Times New Roman" pitchFamily="18" charset="0"/>
              </a:rPr>
              <a:t>Introduction</a:t>
            </a:r>
          </a:p>
          <a:p>
            <a:pPr>
              <a:buClr>
                <a:schemeClr val="accent4">
                  <a:lumMod val="75000"/>
                </a:schemeClr>
              </a:buClr>
              <a:buFont typeface="Wingdings" pitchFamily="2" charset="2"/>
              <a:buChar char="v"/>
            </a:pPr>
            <a:r>
              <a:rPr lang="en-IN" sz="2000" b="0" dirty="0" smtClean="0">
                <a:latin typeface="Times New Roman" pitchFamily="18" charset="0"/>
                <a:cs typeface="Times New Roman" pitchFamily="18" charset="0"/>
              </a:rPr>
              <a:t>Problem Statement 			</a:t>
            </a:r>
          </a:p>
          <a:p>
            <a:pPr>
              <a:buClr>
                <a:schemeClr val="accent4">
                  <a:lumMod val="75000"/>
                </a:schemeClr>
              </a:buClr>
              <a:buFont typeface="Wingdings" pitchFamily="2" charset="2"/>
              <a:buChar char="v"/>
            </a:pPr>
            <a:r>
              <a:rPr lang="en-IN" sz="2000" b="0" dirty="0" smtClean="0">
                <a:latin typeface="Times New Roman" pitchFamily="18" charset="0"/>
                <a:cs typeface="Times New Roman" pitchFamily="18" charset="0"/>
              </a:rPr>
              <a:t>Objective</a:t>
            </a:r>
          </a:p>
          <a:p>
            <a:pPr>
              <a:buClr>
                <a:schemeClr val="accent4">
                  <a:lumMod val="75000"/>
                </a:schemeClr>
              </a:buClr>
              <a:buFont typeface="Wingdings" pitchFamily="2" charset="2"/>
              <a:buChar char="v"/>
            </a:pPr>
            <a:r>
              <a:rPr lang="en-IN" sz="2000" b="0" dirty="0" smtClean="0">
                <a:latin typeface="Times New Roman" pitchFamily="18" charset="0"/>
                <a:cs typeface="Times New Roman" pitchFamily="18" charset="0"/>
              </a:rPr>
              <a:t>Exploratory Data Analysis</a:t>
            </a:r>
          </a:p>
          <a:p>
            <a:pPr>
              <a:buClr>
                <a:schemeClr val="accent4">
                  <a:lumMod val="75000"/>
                </a:schemeClr>
              </a:buClr>
              <a:buFont typeface="Wingdings" pitchFamily="2" charset="2"/>
              <a:buChar char="v"/>
            </a:pPr>
            <a:r>
              <a:rPr lang="en-IN" sz="2000" b="0" dirty="0" smtClean="0">
                <a:latin typeface="Times New Roman" pitchFamily="18" charset="0"/>
                <a:cs typeface="Times New Roman" pitchFamily="18" charset="0"/>
              </a:rPr>
              <a:t>Visualization</a:t>
            </a:r>
          </a:p>
          <a:p>
            <a:pPr>
              <a:buClr>
                <a:schemeClr val="accent4">
                  <a:lumMod val="75000"/>
                </a:schemeClr>
              </a:buClr>
              <a:buFont typeface="Wingdings" pitchFamily="2" charset="2"/>
              <a:buChar char="v"/>
            </a:pPr>
            <a:r>
              <a:rPr lang="en-IN" sz="2000" b="0" dirty="0" smtClean="0">
                <a:latin typeface="Times New Roman" pitchFamily="18" charset="0"/>
                <a:cs typeface="Times New Roman" pitchFamily="18" charset="0"/>
              </a:rPr>
              <a:t>Inference</a:t>
            </a:r>
          </a:p>
          <a:p>
            <a:pPr>
              <a:buClr>
                <a:schemeClr val="accent4">
                  <a:lumMod val="75000"/>
                </a:schemeClr>
              </a:buClr>
              <a:buFont typeface="Wingdings" pitchFamily="2" charset="2"/>
              <a:buChar char="v"/>
            </a:pPr>
            <a:r>
              <a:rPr lang="en-IN" sz="2000" b="0" dirty="0" smtClean="0">
                <a:latin typeface="Times New Roman" pitchFamily="18" charset="0"/>
                <a:cs typeface="Times New Roman" pitchFamily="18" charset="0"/>
              </a:rPr>
              <a:t>Future Work</a:t>
            </a:r>
            <a:endParaRPr lang="en-IN" sz="2000" b="0" dirty="0">
              <a:latin typeface="Times New Roman" pitchFamily="18" charset="0"/>
              <a:cs typeface="Times New Roman" pitchFamily="18" charset="0"/>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39952" y="681540"/>
            <a:ext cx="4176464" cy="26462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955116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smtClean="0">
                <a:latin typeface="Times New Roman" pitchFamily="18" charset="0"/>
                <a:cs typeface="Times New Roman" pitchFamily="18" charset="0"/>
              </a:rPr>
              <a:t>Inference</a:t>
            </a:r>
            <a:endParaRPr lang="en-IN" b="1" dirty="0">
              <a:latin typeface="Times New Roman" pitchFamily="18" charset="0"/>
              <a:cs typeface="Times New Roman" pitchFamily="18" charset="0"/>
            </a:endParaRPr>
          </a:p>
        </p:txBody>
      </p:sp>
      <p:sp>
        <p:nvSpPr>
          <p:cNvPr id="3" name="Content Placeholder 2"/>
          <p:cNvSpPr>
            <a:spLocks noGrp="1"/>
          </p:cNvSpPr>
          <p:nvPr>
            <p:ph idx="1"/>
          </p:nvPr>
        </p:nvSpPr>
        <p:spPr>
          <a:xfrm>
            <a:off x="822961" y="825472"/>
            <a:ext cx="7520940" cy="3258446"/>
          </a:xfrm>
        </p:spPr>
        <p:txBody>
          <a:bodyPr>
            <a:noAutofit/>
          </a:bodyPr>
          <a:lstStyle/>
          <a:p>
            <a:pPr>
              <a:buFont typeface="Wingdings" pitchFamily="2" charset="2"/>
              <a:buChar char="Ø"/>
            </a:pPr>
            <a:r>
              <a:rPr lang="en-US" sz="1400" b="0" dirty="0">
                <a:latin typeface="Times New Roman" pitchFamily="18" charset="0"/>
                <a:cs typeface="Times New Roman" pitchFamily="18" charset="0"/>
              </a:rPr>
              <a:t>Based on overall observations the first 47 features provide insights on how e-retail is helpful and growing based on customer inputs. The data explained how the online platform has been used more often in which CITY, PIN CODE, AGE etc. It also showed us that in some factors there is less importance given to contribute to the success of an e-commerce store, so based on that we could remove those factors and keep all the important factors. Also we could improve on some factors that influence the online customers repeat purchase intention.</a:t>
            </a:r>
          </a:p>
          <a:p>
            <a:pPr>
              <a:buFont typeface="Wingdings" pitchFamily="2" charset="2"/>
              <a:buChar char="Ø"/>
            </a:pPr>
            <a:r>
              <a:rPr lang="en-US" sz="1400" b="0" dirty="0">
                <a:latin typeface="Times New Roman" pitchFamily="18" charset="0"/>
                <a:cs typeface="Times New Roman" pitchFamily="18" charset="0"/>
              </a:rPr>
              <a:t>Apart from the first 47 features the rest of the features showed which online platform has been used more based on the success factors. Based on the case study for customer activation and retention, Amazon is the most reliable and has been fulfilled all the customer requirements. After Amazon the data showed </a:t>
            </a:r>
            <a:r>
              <a:rPr lang="en-US" sz="1400" b="0" dirty="0" err="1">
                <a:latin typeface="Times New Roman" pitchFamily="18" charset="0"/>
                <a:cs typeface="Times New Roman" pitchFamily="18" charset="0"/>
              </a:rPr>
              <a:t>Flipkart</a:t>
            </a:r>
            <a:r>
              <a:rPr lang="en-US" sz="1400" b="0" dirty="0">
                <a:latin typeface="Times New Roman" pitchFamily="18" charset="0"/>
                <a:cs typeface="Times New Roman" pitchFamily="18" charset="0"/>
              </a:rPr>
              <a:t> has been used more for online shopping.</a:t>
            </a:r>
          </a:p>
          <a:p>
            <a:pPr>
              <a:buFont typeface="Wingdings" pitchFamily="2" charset="2"/>
              <a:buChar char="Ø"/>
            </a:pPr>
            <a:r>
              <a:rPr lang="en-US" sz="1400" b="0" dirty="0">
                <a:latin typeface="Times New Roman" pitchFamily="18" charset="0"/>
                <a:cs typeface="Times New Roman" pitchFamily="18" charset="0"/>
              </a:rPr>
              <a:t>The case study from Indian e-commerce customers showed Amazon and </a:t>
            </a:r>
            <a:r>
              <a:rPr lang="en-US" sz="1400" b="0" dirty="0" err="1">
                <a:latin typeface="Times New Roman" pitchFamily="18" charset="0"/>
                <a:cs typeface="Times New Roman" pitchFamily="18" charset="0"/>
              </a:rPr>
              <a:t>Flipkart</a:t>
            </a:r>
            <a:r>
              <a:rPr lang="en-US" sz="1400" b="0" dirty="0">
                <a:latin typeface="Times New Roman" pitchFamily="18" charset="0"/>
                <a:cs typeface="Times New Roman" pitchFamily="18" charset="0"/>
              </a:rPr>
              <a:t> has been used mostly for Online Shopping and most recommended by Friends. So based on the research factors Amazon and </a:t>
            </a:r>
            <a:r>
              <a:rPr lang="en-US" sz="1400" b="0" dirty="0" err="1">
                <a:latin typeface="Times New Roman" pitchFamily="18" charset="0"/>
                <a:cs typeface="Times New Roman" pitchFamily="18" charset="0"/>
              </a:rPr>
              <a:t>Flipkart</a:t>
            </a:r>
            <a:r>
              <a:rPr lang="en-US" sz="1400" b="0" dirty="0">
                <a:latin typeface="Times New Roman" pitchFamily="18" charset="0"/>
                <a:cs typeface="Times New Roman" pitchFamily="18" charset="0"/>
              </a:rPr>
              <a:t> are the e-commerce platform which are having the combination of both utilitarian and hedonistic values to keep the repeat purchase intention (loyalty) positively</a:t>
            </a:r>
            <a:r>
              <a:rPr lang="en-US" sz="1400" b="0" dirty="0" smtClean="0">
                <a:latin typeface="Times New Roman" pitchFamily="18" charset="0"/>
                <a:cs typeface="Times New Roman" pitchFamily="18" charset="0"/>
              </a:rPr>
              <a:t>.</a:t>
            </a:r>
            <a:endParaRPr lang="en-IN" sz="1400" b="0" dirty="0">
              <a:latin typeface="Times New Roman" pitchFamily="18" charset="0"/>
              <a:cs typeface="Times New Roman" pitchFamily="18" charset="0"/>
            </a:endParaRPr>
          </a:p>
        </p:txBody>
      </p:sp>
    </p:spTree>
    <p:extLst>
      <p:ext uri="{BB962C8B-B14F-4D97-AF65-F5344CB8AC3E}">
        <p14:creationId xmlns:p14="http://schemas.microsoft.com/office/powerpoint/2010/main" val="19542456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a:xfrm>
            <a:off x="822960" y="822960"/>
            <a:ext cx="2308880" cy="2396862"/>
          </a:xfrm>
        </p:spPr>
        <p:txBody>
          <a:bodyPr>
            <a:normAutofit fontScale="62500" lnSpcReduction="20000"/>
          </a:bodyPr>
          <a:lstStyle/>
          <a:p>
            <a:endParaRPr lang="en-IN" sz="2600" b="0" dirty="0" smtClean="0">
              <a:latin typeface="Times New Roman" pitchFamily="18" charset="0"/>
              <a:cs typeface="Times New Roman" pitchFamily="18" charset="0"/>
            </a:endParaRPr>
          </a:p>
          <a:p>
            <a:endParaRPr lang="en-IN" sz="1500" b="0" dirty="0" smtClean="0">
              <a:latin typeface="Times New Roman" pitchFamily="18" charset="0"/>
              <a:cs typeface="Times New Roman" pitchFamily="18" charset="0"/>
            </a:endParaRPr>
          </a:p>
          <a:p>
            <a:endParaRPr lang="en-IN" sz="1500" b="0" dirty="0">
              <a:latin typeface="Times New Roman" pitchFamily="18" charset="0"/>
              <a:cs typeface="Times New Roman" pitchFamily="18" charset="0"/>
            </a:endParaRPr>
          </a:p>
          <a:p>
            <a:endParaRPr lang="en-IN" sz="1500" b="0" dirty="0">
              <a:latin typeface="Times New Roman" pitchFamily="18" charset="0"/>
              <a:cs typeface="Times New Roman" pitchFamily="18" charset="0"/>
            </a:endParaRPr>
          </a:p>
        </p:txBody>
      </p:sp>
      <p:sp>
        <p:nvSpPr>
          <p:cNvPr id="3" name="Content Placeholder 2"/>
          <p:cNvSpPr>
            <a:spLocks noGrp="1"/>
          </p:cNvSpPr>
          <p:nvPr>
            <p:ph sz="half" idx="2"/>
          </p:nvPr>
        </p:nvSpPr>
        <p:spPr>
          <a:xfrm>
            <a:off x="539552" y="822960"/>
            <a:ext cx="7920880" cy="2972926"/>
          </a:xfrm>
        </p:spPr>
        <p:txBody>
          <a:bodyPr>
            <a:normAutofit fontScale="62500" lnSpcReduction="20000"/>
          </a:bodyPr>
          <a:lstStyle/>
          <a:p>
            <a:pPr>
              <a:lnSpc>
                <a:spcPct val="100000"/>
              </a:lnSpc>
              <a:spcBef>
                <a:spcPts val="0"/>
              </a:spcBef>
            </a:pPr>
            <a:r>
              <a:rPr lang="en-US" dirty="0" smtClean="0">
                <a:solidFill>
                  <a:schemeClr val="accent3"/>
                </a:solidFill>
                <a:latin typeface="Times New Roman" pitchFamily="18" charset="0"/>
                <a:cs typeface="Times New Roman" pitchFamily="18" charset="0"/>
              </a:rPr>
              <a:t>To </a:t>
            </a:r>
            <a:r>
              <a:rPr lang="en-US" dirty="0">
                <a:solidFill>
                  <a:schemeClr val="accent3"/>
                </a:solidFill>
                <a:latin typeface="Times New Roman" pitchFamily="18" charset="0"/>
                <a:cs typeface="Times New Roman" pitchFamily="18" charset="0"/>
              </a:rPr>
              <a:t>be improved:</a:t>
            </a:r>
          </a:p>
          <a:p>
            <a:pPr marL="0" indent="0">
              <a:spcBef>
                <a:spcPts val="0"/>
              </a:spcBef>
            </a:pPr>
            <a:r>
              <a:rPr lang="en-US" b="0" dirty="0">
                <a:latin typeface="Times New Roman" pitchFamily="18" charset="0"/>
                <a:cs typeface="Times New Roman" pitchFamily="18" charset="0"/>
              </a:rPr>
              <a:t>1. During promotions, try to give a disturbance free shopping experience to customers.</a:t>
            </a:r>
          </a:p>
          <a:p>
            <a:pPr marL="0" indent="0">
              <a:spcBef>
                <a:spcPts val="0"/>
              </a:spcBef>
            </a:pPr>
            <a:r>
              <a:rPr lang="en-US" b="0" dirty="0">
                <a:latin typeface="Times New Roman" pitchFamily="18" charset="0"/>
                <a:cs typeface="Times New Roman" pitchFamily="18" charset="0"/>
              </a:rPr>
              <a:t>2. Give more payment options to customers.</a:t>
            </a:r>
          </a:p>
          <a:p>
            <a:pPr marL="0" indent="0">
              <a:spcBef>
                <a:spcPts val="0"/>
              </a:spcBef>
            </a:pPr>
            <a:r>
              <a:rPr lang="en-US" b="0" dirty="0">
                <a:latin typeface="Times New Roman" pitchFamily="18" charset="0"/>
                <a:cs typeface="Times New Roman" pitchFamily="18" charset="0"/>
              </a:rPr>
              <a:t>3. Try to give price early during promotion.</a:t>
            </a:r>
          </a:p>
          <a:p>
            <a:pPr marL="0" indent="0">
              <a:spcBef>
                <a:spcPts val="0"/>
              </a:spcBef>
            </a:pPr>
            <a:r>
              <a:rPr lang="en-US" b="0" dirty="0">
                <a:latin typeface="Times New Roman" pitchFamily="18" charset="0"/>
                <a:cs typeface="Times New Roman" pitchFamily="18" charset="0"/>
              </a:rPr>
              <a:t>4. Reduce the delivery time of the products.</a:t>
            </a:r>
            <a:br>
              <a:rPr lang="en-US" b="0" dirty="0">
                <a:latin typeface="Times New Roman" pitchFamily="18" charset="0"/>
                <a:cs typeface="Times New Roman" pitchFamily="18" charset="0"/>
              </a:rPr>
            </a:br>
            <a:endParaRPr lang="en-US" b="0" dirty="0">
              <a:latin typeface="Times New Roman" pitchFamily="18" charset="0"/>
              <a:cs typeface="Times New Roman" pitchFamily="18" charset="0"/>
            </a:endParaRPr>
          </a:p>
          <a:p>
            <a:pPr>
              <a:lnSpc>
                <a:spcPct val="100000"/>
              </a:lnSpc>
              <a:spcBef>
                <a:spcPts val="0"/>
              </a:spcBef>
            </a:pPr>
            <a:r>
              <a:rPr lang="en-US" dirty="0">
                <a:solidFill>
                  <a:schemeClr val="accent3"/>
                </a:solidFill>
                <a:latin typeface="Times New Roman" pitchFamily="18" charset="0"/>
                <a:cs typeface="Times New Roman" pitchFamily="18" charset="0"/>
              </a:rPr>
              <a:t>Positive feedback summary:</a:t>
            </a:r>
          </a:p>
          <a:p>
            <a:pPr marL="0" indent="0">
              <a:spcBef>
                <a:spcPts val="0"/>
              </a:spcBef>
            </a:pPr>
            <a:r>
              <a:rPr lang="en-US" b="0" dirty="0">
                <a:latin typeface="Times New Roman" pitchFamily="18" charset="0"/>
                <a:cs typeface="Times New Roman" pitchFamily="18" charset="0"/>
              </a:rPr>
              <a:t>1. Convenient to use and also a good website for shopping.</a:t>
            </a:r>
          </a:p>
          <a:p>
            <a:pPr marL="0" indent="0">
              <a:spcBef>
                <a:spcPts val="0"/>
              </a:spcBef>
            </a:pPr>
            <a:r>
              <a:rPr lang="en-US" b="0" dirty="0">
                <a:latin typeface="Times New Roman" pitchFamily="18" charset="0"/>
                <a:cs typeface="Times New Roman" pitchFamily="18" charset="0"/>
              </a:rPr>
              <a:t>2. Fast delivery of products.</a:t>
            </a:r>
          </a:p>
          <a:p>
            <a:pPr marL="0" indent="0">
              <a:spcBef>
                <a:spcPts val="0"/>
              </a:spcBef>
            </a:pPr>
            <a:r>
              <a:rPr lang="en-US" b="0" dirty="0">
                <a:latin typeface="Times New Roman" pitchFamily="18" charset="0"/>
                <a:cs typeface="Times New Roman" pitchFamily="18" charset="0"/>
              </a:rPr>
              <a:t>3. Availability of complete information of the products.</a:t>
            </a:r>
          </a:p>
          <a:p>
            <a:pPr marL="0" indent="0">
              <a:spcBef>
                <a:spcPts val="0"/>
              </a:spcBef>
            </a:pPr>
            <a:r>
              <a:rPr lang="en-US" b="0" dirty="0">
                <a:latin typeface="Times New Roman" pitchFamily="18" charset="0"/>
                <a:cs typeface="Times New Roman" pitchFamily="18" charset="0"/>
              </a:rPr>
              <a:t>4. Presence of online assistance through multi-channels.</a:t>
            </a:r>
          </a:p>
          <a:p>
            <a:pPr marL="0" indent="0">
              <a:spcBef>
                <a:spcPts val="0"/>
              </a:spcBef>
            </a:pPr>
            <a:r>
              <a:rPr lang="en-US" b="0" dirty="0">
                <a:latin typeface="Times New Roman" pitchFamily="18" charset="0"/>
                <a:cs typeface="Times New Roman" pitchFamily="18" charset="0"/>
              </a:rPr>
              <a:t>5. Reliable website or app, perceived trustworthiness</a:t>
            </a:r>
            <a:r>
              <a:rPr lang="en-US" b="0" dirty="0" smtClean="0">
                <a:latin typeface="Times New Roman" pitchFamily="18" charset="0"/>
                <a:cs typeface="Times New Roman" pitchFamily="18" charset="0"/>
              </a:rPr>
              <a:t>.</a:t>
            </a:r>
            <a:endParaRPr lang="en-IN" b="0" dirty="0">
              <a:latin typeface="Times New Roman" pitchFamily="18" charset="0"/>
              <a:cs typeface="Times New Roman" pitchFamily="18" charset="0"/>
            </a:endParaRPr>
          </a:p>
        </p:txBody>
      </p:sp>
      <p:pic>
        <p:nvPicPr>
          <p:cNvPr id="6" name="Picture 5">
            <a:extLst>
              <a:ext uri="{FF2B5EF4-FFF2-40B4-BE49-F238E27FC236}">
                <a16:creationId xmlns:lc="http://schemas.openxmlformats.org/drawingml/2006/lockedCanvas" xmlns:a16="http://schemas.microsoft.com/office/drawing/2014/main" xmlns="" id="{B222A28E-4A68-42D0-97D8-4BBA0DBA0BC4}"/>
              </a:ext>
            </a:extLst>
          </p:cNvPr>
          <p:cNvPicPr>
            <a:picLocks noChangeAspect="1"/>
          </p:cNvPicPr>
          <p:nvPr/>
        </p:nvPicPr>
        <p:blipFill>
          <a:blip r:embed="rId2"/>
          <a:stretch>
            <a:fillRect/>
          </a:stretch>
        </p:blipFill>
        <p:spPr>
          <a:xfrm>
            <a:off x="2411760" y="93110"/>
            <a:ext cx="3055781" cy="720080"/>
          </a:xfrm>
          <a:prstGeom prst="rect">
            <a:avLst/>
          </a:prstGeom>
        </p:spPr>
      </p:pic>
    </p:spTree>
    <p:extLst>
      <p:ext uri="{BB962C8B-B14F-4D97-AF65-F5344CB8AC3E}">
        <p14:creationId xmlns:p14="http://schemas.microsoft.com/office/powerpoint/2010/main" val="6164681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lc="http://schemas.openxmlformats.org/drawingml/2006/lockedCanvas" xmlns:a16="http://schemas.microsoft.com/office/drawing/2014/main" xmlns="" id="{E6F98549-DA67-4BFD-BDED-19B5A470A70A}"/>
              </a:ext>
            </a:extLst>
          </p:cNvPr>
          <p:cNvPicPr>
            <a:picLocks noGrp="1" noChangeAspect="1"/>
          </p:cNvPicPr>
          <p:nvPr>
            <p:ph idx="1"/>
          </p:nvPr>
        </p:nvPicPr>
        <p:blipFill>
          <a:blip r:embed="rId2"/>
          <a:stretch>
            <a:fillRect/>
          </a:stretch>
        </p:blipFill>
        <p:spPr>
          <a:xfrm>
            <a:off x="2267744" y="123478"/>
            <a:ext cx="2520280" cy="576064"/>
          </a:xfrm>
          <a:prstGeom prst="rect">
            <a:avLst/>
          </a:prstGeom>
        </p:spPr>
      </p:pic>
      <p:sp>
        <p:nvSpPr>
          <p:cNvPr id="5" name="Rectangle 4"/>
          <p:cNvSpPr/>
          <p:nvPr/>
        </p:nvSpPr>
        <p:spPr>
          <a:xfrm>
            <a:off x="179512" y="555526"/>
            <a:ext cx="8856984" cy="3539430"/>
          </a:xfrm>
          <a:prstGeom prst="rect">
            <a:avLst/>
          </a:prstGeom>
        </p:spPr>
        <p:txBody>
          <a:bodyPr wrap="square">
            <a:spAutoFit/>
          </a:bodyPr>
          <a:lstStyle/>
          <a:p>
            <a:pPr>
              <a:lnSpc>
                <a:spcPct val="100000"/>
              </a:lnSpc>
              <a:spcBef>
                <a:spcPts val="0"/>
              </a:spcBef>
            </a:pPr>
            <a:r>
              <a:rPr lang="en-US" sz="1600" b="1" dirty="0">
                <a:solidFill>
                  <a:schemeClr val="accent3"/>
                </a:solidFill>
                <a:latin typeface="Times New Roman" pitchFamily="18" charset="0"/>
                <a:cs typeface="Times New Roman" pitchFamily="18" charset="0"/>
              </a:rPr>
              <a:t>To be improved:</a:t>
            </a:r>
          </a:p>
          <a:p>
            <a:r>
              <a:rPr lang="en-US" sz="1600" dirty="0">
                <a:latin typeface="Times New Roman" pitchFamily="18" charset="0"/>
                <a:cs typeface="Times New Roman" pitchFamily="18" charset="0"/>
              </a:rPr>
              <a:t>1. During promotions, try to give a disturbance free shopping experience to customers.</a:t>
            </a:r>
          </a:p>
          <a:p>
            <a:r>
              <a:rPr lang="en-US" sz="1600" dirty="0">
                <a:latin typeface="Times New Roman" pitchFamily="18" charset="0"/>
                <a:cs typeface="Times New Roman" pitchFamily="18" charset="0"/>
              </a:rPr>
              <a:t>2. Give more payment options to customers.</a:t>
            </a:r>
          </a:p>
          <a:p>
            <a:r>
              <a:rPr lang="en-US" sz="1600" dirty="0">
                <a:latin typeface="Times New Roman" pitchFamily="18" charset="0"/>
                <a:cs typeface="Times New Roman" pitchFamily="18" charset="0"/>
              </a:rPr>
              <a:t>3. Try to give the price early during promotion.</a:t>
            </a:r>
          </a:p>
          <a:p>
            <a:r>
              <a:rPr lang="en-US" sz="1600" dirty="0">
                <a:latin typeface="Times New Roman" pitchFamily="18" charset="0"/>
                <a:cs typeface="Times New Roman" pitchFamily="18" charset="0"/>
              </a:rPr>
              <a:t>4. Reduce the delivery time of the products.</a:t>
            </a:r>
          </a:p>
          <a:p>
            <a:r>
              <a:rPr lang="en-US" sz="1600" dirty="0">
                <a:latin typeface="Times New Roman" pitchFamily="18" charset="0"/>
                <a:cs typeface="Times New Roman" pitchFamily="18" charset="0"/>
              </a:rPr>
              <a:t>5. </a:t>
            </a:r>
            <a:r>
              <a:rPr lang="en-US" sz="1600" dirty="0" err="1">
                <a:latin typeface="Times New Roman" pitchFamily="18" charset="0"/>
                <a:cs typeface="Times New Roman" pitchFamily="18" charset="0"/>
              </a:rPr>
              <a:t>Flipkart</a:t>
            </a:r>
            <a:r>
              <a:rPr lang="en-US" sz="1600" dirty="0">
                <a:latin typeface="Times New Roman" pitchFamily="18" charset="0"/>
                <a:cs typeface="Times New Roman" pitchFamily="18" charset="0"/>
              </a:rPr>
              <a:t> and Amazon almost share the same feedbacks with varying percentages as the only difference.</a:t>
            </a:r>
            <a:r>
              <a:rPr lang="en-US" sz="1600" b="1" dirty="0">
                <a:latin typeface="Times New Roman" pitchFamily="18" charset="0"/>
                <a:cs typeface="Times New Roman" pitchFamily="18" charset="0"/>
              </a:rPr>
              <a:t/>
            </a:r>
            <a:br>
              <a:rPr lang="en-US" sz="1600" b="1" dirty="0">
                <a:latin typeface="Times New Roman" pitchFamily="18" charset="0"/>
                <a:cs typeface="Times New Roman" pitchFamily="18" charset="0"/>
              </a:rPr>
            </a:br>
            <a:endParaRPr lang="en-US" sz="1600" b="1" dirty="0">
              <a:latin typeface="Times New Roman" pitchFamily="18" charset="0"/>
              <a:cs typeface="Times New Roman" pitchFamily="18" charset="0"/>
            </a:endParaRPr>
          </a:p>
          <a:p>
            <a:pPr>
              <a:lnSpc>
                <a:spcPct val="100000"/>
              </a:lnSpc>
              <a:spcBef>
                <a:spcPts val="0"/>
              </a:spcBef>
            </a:pPr>
            <a:r>
              <a:rPr lang="en-US" sz="1600" b="1" dirty="0">
                <a:solidFill>
                  <a:schemeClr val="accent3"/>
                </a:solidFill>
                <a:latin typeface="Times New Roman" pitchFamily="18" charset="0"/>
                <a:cs typeface="Times New Roman" pitchFamily="18" charset="0"/>
              </a:rPr>
              <a:t>Positive feedback summary:</a:t>
            </a:r>
          </a:p>
          <a:p>
            <a:r>
              <a:rPr lang="en-US" sz="1600" dirty="0">
                <a:latin typeface="Times New Roman" pitchFamily="18" charset="0"/>
                <a:cs typeface="Times New Roman" pitchFamily="18" charset="0"/>
              </a:rPr>
              <a:t>1. Convenient to use and also a good website for shopping.</a:t>
            </a:r>
          </a:p>
          <a:p>
            <a:r>
              <a:rPr lang="en-US" sz="1600" dirty="0">
                <a:latin typeface="Times New Roman" pitchFamily="18" charset="0"/>
                <a:cs typeface="Times New Roman" pitchFamily="18" charset="0"/>
              </a:rPr>
              <a:t>2. Fast delivery of products.</a:t>
            </a:r>
          </a:p>
          <a:p>
            <a:r>
              <a:rPr lang="en-US" sz="1600" dirty="0">
                <a:latin typeface="Times New Roman" pitchFamily="18" charset="0"/>
                <a:cs typeface="Times New Roman" pitchFamily="18" charset="0"/>
              </a:rPr>
              <a:t>3. Availability of complete information of the products.</a:t>
            </a:r>
          </a:p>
          <a:p>
            <a:r>
              <a:rPr lang="en-US" sz="1600" dirty="0">
                <a:latin typeface="Times New Roman" pitchFamily="18" charset="0"/>
                <a:cs typeface="Times New Roman" pitchFamily="18" charset="0"/>
              </a:rPr>
              <a:t>4. Presence of online assistance through multi-channels.</a:t>
            </a:r>
          </a:p>
          <a:p>
            <a:r>
              <a:rPr lang="en-US" sz="1600" dirty="0">
                <a:latin typeface="Times New Roman" pitchFamily="18" charset="0"/>
                <a:cs typeface="Times New Roman" pitchFamily="18" charset="0"/>
              </a:rPr>
              <a:t>5. Reliable website or app, perceived trustworthiness.</a:t>
            </a:r>
          </a:p>
          <a:p>
            <a:r>
              <a:rPr lang="en-US" sz="1600" dirty="0">
                <a:latin typeface="Times New Roman" pitchFamily="18" charset="0"/>
                <a:cs typeface="Times New Roman" pitchFamily="18" charset="0"/>
              </a:rPr>
              <a:t>6. Wild variety of products to offer.</a:t>
            </a:r>
            <a:endParaRPr lang="en-IN" sz="1600" dirty="0">
              <a:latin typeface="Times New Roman" pitchFamily="18" charset="0"/>
              <a:cs typeface="Times New Roman" pitchFamily="18" charset="0"/>
            </a:endParaRPr>
          </a:p>
        </p:txBody>
      </p:sp>
    </p:spTree>
    <p:extLst>
      <p:ext uri="{BB962C8B-B14F-4D97-AF65-F5344CB8AC3E}">
        <p14:creationId xmlns:p14="http://schemas.microsoft.com/office/powerpoint/2010/main" val="5463772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lc="http://schemas.openxmlformats.org/drawingml/2006/lockedCanvas" xmlns:a16="http://schemas.microsoft.com/office/drawing/2014/main" xmlns="" id="{258A7CCD-6DA6-42E8-B8A5-4BD399EB6F99}"/>
              </a:ext>
            </a:extLst>
          </p:cNvPr>
          <p:cNvPicPr>
            <a:picLocks noGrp="1" noChangeAspect="1"/>
          </p:cNvPicPr>
          <p:nvPr>
            <p:ph idx="1"/>
          </p:nvPr>
        </p:nvPicPr>
        <p:blipFill>
          <a:blip r:embed="rId2"/>
          <a:stretch>
            <a:fillRect/>
          </a:stretch>
        </p:blipFill>
        <p:spPr>
          <a:xfrm>
            <a:off x="2699793" y="123478"/>
            <a:ext cx="2808312" cy="679606"/>
          </a:xfrm>
          <a:prstGeom prst="rect">
            <a:avLst/>
          </a:prstGeom>
        </p:spPr>
      </p:pic>
      <p:sp>
        <p:nvSpPr>
          <p:cNvPr id="5" name="Rectangle 4"/>
          <p:cNvSpPr/>
          <p:nvPr/>
        </p:nvSpPr>
        <p:spPr>
          <a:xfrm>
            <a:off x="462693" y="699542"/>
            <a:ext cx="8213763" cy="3637919"/>
          </a:xfrm>
          <a:prstGeom prst="rect">
            <a:avLst/>
          </a:prstGeom>
        </p:spPr>
        <p:txBody>
          <a:bodyPr wrap="square">
            <a:spAutoFit/>
          </a:bodyPr>
          <a:lstStyle/>
          <a:p>
            <a:pPr>
              <a:lnSpc>
                <a:spcPct val="120000"/>
              </a:lnSpc>
              <a:spcBef>
                <a:spcPts val="0"/>
              </a:spcBef>
            </a:pPr>
            <a:r>
              <a:rPr lang="en-US" sz="1600" b="1" dirty="0">
                <a:solidFill>
                  <a:schemeClr val="accent3"/>
                </a:solidFill>
                <a:latin typeface="Times New Roman" pitchFamily="18" charset="0"/>
                <a:cs typeface="Times New Roman" pitchFamily="18" charset="0"/>
              </a:rPr>
              <a:t>To be improved:</a:t>
            </a:r>
          </a:p>
          <a:p>
            <a:pPr>
              <a:lnSpc>
                <a:spcPct val="120000"/>
              </a:lnSpc>
            </a:pPr>
            <a:r>
              <a:rPr lang="en-US" sz="1600" dirty="0">
                <a:latin typeface="Times New Roman" pitchFamily="18" charset="0"/>
                <a:cs typeface="Times New Roman" pitchFamily="18" charset="0"/>
              </a:rPr>
              <a:t>1. During promotions, try to give a disturbance free shopping experience to customers.</a:t>
            </a:r>
          </a:p>
          <a:p>
            <a:pPr>
              <a:lnSpc>
                <a:spcPct val="120000"/>
              </a:lnSpc>
            </a:pPr>
            <a:r>
              <a:rPr lang="en-US" sz="1600" dirty="0">
                <a:latin typeface="Times New Roman" pitchFamily="18" charset="0"/>
                <a:cs typeface="Times New Roman" pitchFamily="18" charset="0"/>
              </a:rPr>
              <a:t>2. Try to give the price early during promotions.</a:t>
            </a:r>
          </a:p>
          <a:p>
            <a:pPr>
              <a:lnSpc>
                <a:spcPct val="120000"/>
              </a:lnSpc>
            </a:pPr>
            <a:r>
              <a:rPr lang="en-US" sz="1600" dirty="0">
                <a:latin typeface="Times New Roman" pitchFamily="18" charset="0"/>
                <a:cs typeface="Times New Roman" pitchFamily="18" charset="0"/>
              </a:rPr>
              <a:t>3. Reduce the delivery time of the products during promotions</a:t>
            </a:r>
            <a:r>
              <a:rPr lang="en-US" sz="1600" dirty="0" smtClean="0">
                <a:latin typeface="Times New Roman" pitchFamily="18" charset="0"/>
                <a:cs typeface="Times New Roman" pitchFamily="18" charset="0"/>
              </a:rPr>
              <a:t>.</a:t>
            </a:r>
          </a:p>
          <a:p>
            <a:pPr>
              <a:lnSpc>
                <a:spcPct val="120000"/>
              </a:lnSpc>
            </a:pPr>
            <a:r>
              <a:rPr lang="en-US" sz="1600" dirty="0">
                <a:latin typeface="Times New Roman" pitchFamily="18" charset="0"/>
                <a:cs typeface="Times New Roman" pitchFamily="18" charset="0"/>
              </a:rPr>
              <a:t/>
            </a:r>
            <a:br>
              <a:rPr lang="en-US" sz="1600" dirty="0">
                <a:latin typeface="Times New Roman" pitchFamily="18" charset="0"/>
                <a:cs typeface="Times New Roman" pitchFamily="18" charset="0"/>
              </a:rPr>
            </a:br>
            <a:r>
              <a:rPr lang="en-US" sz="1600" b="1" dirty="0" smtClean="0">
                <a:solidFill>
                  <a:schemeClr val="accent3"/>
                </a:solidFill>
                <a:latin typeface="Times New Roman" pitchFamily="18" charset="0"/>
                <a:cs typeface="Times New Roman" pitchFamily="18" charset="0"/>
              </a:rPr>
              <a:t>Positive </a:t>
            </a:r>
            <a:r>
              <a:rPr lang="en-US" sz="1600" b="1" dirty="0">
                <a:solidFill>
                  <a:schemeClr val="accent3"/>
                </a:solidFill>
                <a:latin typeface="Times New Roman" pitchFamily="18" charset="0"/>
                <a:cs typeface="Times New Roman" pitchFamily="18" charset="0"/>
              </a:rPr>
              <a:t>feedback summary:</a:t>
            </a:r>
          </a:p>
          <a:p>
            <a:pPr>
              <a:lnSpc>
                <a:spcPct val="120000"/>
              </a:lnSpc>
            </a:pPr>
            <a:r>
              <a:rPr lang="en-US" sz="1600" dirty="0">
                <a:latin typeface="Times New Roman" pitchFamily="18" charset="0"/>
                <a:cs typeface="Times New Roman" pitchFamily="18" charset="0"/>
              </a:rPr>
              <a:t>1. Convenient to use and also a good website.</a:t>
            </a:r>
          </a:p>
          <a:p>
            <a:pPr>
              <a:lnSpc>
                <a:spcPct val="120000"/>
              </a:lnSpc>
            </a:pPr>
            <a:r>
              <a:rPr lang="en-US" sz="1600" dirty="0">
                <a:latin typeface="Times New Roman" pitchFamily="18" charset="0"/>
                <a:cs typeface="Times New Roman" pitchFamily="18" charset="0"/>
              </a:rPr>
              <a:t>2. Availability of several payment options.</a:t>
            </a:r>
          </a:p>
          <a:p>
            <a:pPr>
              <a:lnSpc>
                <a:spcPct val="120000"/>
              </a:lnSpc>
            </a:pPr>
            <a:r>
              <a:rPr lang="en-US" sz="1600" dirty="0">
                <a:latin typeface="Times New Roman" pitchFamily="18" charset="0"/>
                <a:cs typeface="Times New Roman" pitchFamily="18" charset="0"/>
              </a:rPr>
              <a:t>3. Faster products delivery.</a:t>
            </a:r>
          </a:p>
          <a:p>
            <a:pPr>
              <a:lnSpc>
                <a:spcPct val="120000"/>
              </a:lnSpc>
            </a:pPr>
            <a:r>
              <a:rPr lang="en-US" sz="1600" dirty="0">
                <a:latin typeface="Times New Roman" pitchFamily="18" charset="0"/>
                <a:cs typeface="Times New Roman" pitchFamily="18" charset="0"/>
              </a:rPr>
              <a:t>4. Complete information of products available.</a:t>
            </a:r>
          </a:p>
          <a:p>
            <a:pPr>
              <a:lnSpc>
                <a:spcPct val="120000"/>
              </a:lnSpc>
            </a:pPr>
            <a:r>
              <a:rPr lang="en-US" sz="1600" dirty="0">
                <a:latin typeface="Times New Roman" pitchFamily="18" charset="0"/>
                <a:cs typeface="Times New Roman" pitchFamily="18" charset="0"/>
              </a:rPr>
              <a:t>5. Reliable website or app, perceived trustworthiness.</a:t>
            </a:r>
          </a:p>
          <a:p>
            <a:pPr>
              <a:lnSpc>
                <a:spcPct val="120000"/>
              </a:lnSpc>
            </a:pPr>
            <a:r>
              <a:rPr lang="en-US" sz="1600" dirty="0">
                <a:latin typeface="Times New Roman" pitchFamily="18" charset="0"/>
                <a:cs typeface="Times New Roman" pitchFamily="18" charset="0"/>
              </a:rPr>
              <a:t>6. Wild variety of product to offer</a:t>
            </a:r>
            <a:endParaRPr lang="en-IN" sz="1600" dirty="0">
              <a:latin typeface="Times New Roman" pitchFamily="18" charset="0"/>
              <a:cs typeface="Times New Roman" pitchFamily="18" charset="0"/>
            </a:endParaRPr>
          </a:p>
        </p:txBody>
      </p:sp>
    </p:spTree>
    <p:extLst>
      <p:ext uri="{BB962C8B-B14F-4D97-AF65-F5344CB8AC3E}">
        <p14:creationId xmlns:p14="http://schemas.microsoft.com/office/powerpoint/2010/main" val="16735648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22961" y="195486"/>
            <a:ext cx="7520940" cy="3600400"/>
          </a:xfrm>
        </p:spPr>
        <p:txBody>
          <a:bodyPr/>
          <a:lstStyle/>
          <a:p>
            <a:r>
              <a:rPr lang="en-IN" dirty="0" smtClean="0"/>
              <a:t> </a:t>
            </a:r>
            <a:endParaRPr lang="en-IN" dirty="0"/>
          </a:p>
        </p:txBody>
      </p:sp>
      <p:pic>
        <p:nvPicPr>
          <p:cNvPr id="4" name="Picture 3">
            <a:extLst>
              <a:ext uri="{FF2B5EF4-FFF2-40B4-BE49-F238E27FC236}">
                <a16:creationId xmlns:lc="http://schemas.openxmlformats.org/drawingml/2006/lockedCanvas" xmlns:a16="http://schemas.microsoft.com/office/drawing/2014/main" xmlns="" id="{4DFF0B1F-CAD0-439C-8F0F-DDFE7199868A}"/>
              </a:ext>
            </a:extLst>
          </p:cNvPr>
          <p:cNvPicPr>
            <a:picLocks noChangeAspect="1"/>
          </p:cNvPicPr>
          <p:nvPr/>
        </p:nvPicPr>
        <p:blipFill>
          <a:blip r:embed="rId2"/>
          <a:stretch>
            <a:fillRect/>
          </a:stretch>
        </p:blipFill>
        <p:spPr>
          <a:xfrm>
            <a:off x="3419872" y="62278"/>
            <a:ext cx="2304256" cy="576064"/>
          </a:xfrm>
          <a:prstGeom prst="rect">
            <a:avLst/>
          </a:prstGeom>
        </p:spPr>
      </p:pic>
      <p:sp>
        <p:nvSpPr>
          <p:cNvPr id="5" name="Rectangle 4"/>
          <p:cNvSpPr/>
          <p:nvPr/>
        </p:nvSpPr>
        <p:spPr>
          <a:xfrm>
            <a:off x="251520" y="771550"/>
            <a:ext cx="8712968" cy="3046988"/>
          </a:xfrm>
          <a:prstGeom prst="rect">
            <a:avLst/>
          </a:prstGeom>
        </p:spPr>
        <p:txBody>
          <a:bodyPr wrap="square">
            <a:spAutoFit/>
          </a:bodyPr>
          <a:lstStyle/>
          <a:p>
            <a:pPr>
              <a:lnSpc>
                <a:spcPct val="100000"/>
              </a:lnSpc>
              <a:spcBef>
                <a:spcPts val="0"/>
              </a:spcBef>
            </a:pPr>
            <a:r>
              <a:rPr lang="en-US" sz="1600" b="1" dirty="0">
                <a:solidFill>
                  <a:srgbClr val="00B0F0"/>
                </a:solidFill>
                <a:latin typeface="Times New Roman" pitchFamily="18" charset="0"/>
                <a:cs typeface="Times New Roman" pitchFamily="18" charset="0"/>
              </a:rPr>
              <a:t>To be improved:</a:t>
            </a:r>
          </a:p>
          <a:p>
            <a:r>
              <a:rPr lang="en-US" sz="1600" dirty="0">
                <a:latin typeface="Times New Roman" pitchFamily="18" charset="0"/>
                <a:cs typeface="Times New Roman" pitchFamily="18" charset="0"/>
              </a:rPr>
              <a:t>1. Reduce the delivery time of the products during promotions.</a:t>
            </a:r>
          </a:p>
          <a:p>
            <a:r>
              <a:rPr lang="en-US" sz="1600" dirty="0">
                <a:latin typeface="Times New Roman" pitchFamily="18" charset="0"/>
                <a:cs typeface="Times New Roman" pitchFamily="18" charset="0"/>
              </a:rPr>
              <a:t>2. Try to give the price early during promotion.</a:t>
            </a:r>
          </a:p>
          <a:p>
            <a:r>
              <a:rPr lang="en-US" sz="1600" dirty="0">
                <a:latin typeface="Times New Roman" pitchFamily="18" charset="0"/>
                <a:cs typeface="Times New Roman" pitchFamily="18" charset="0"/>
              </a:rPr>
              <a:t>3. During promotions, try to give a disturbance free shopping experience to customers.</a:t>
            </a:r>
          </a:p>
          <a:p>
            <a:r>
              <a:rPr lang="en-US" sz="1600" dirty="0">
                <a:latin typeface="Times New Roman" pitchFamily="18" charset="0"/>
                <a:cs typeface="Times New Roman" pitchFamily="18" charset="0"/>
              </a:rPr>
              <a:t>4. Late declaration of price and discounts.</a:t>
            </a:r>
          </a:p>
          <a:p>
            <a:r>
              <a:rPr lang="en-US" sz="1600" dirty="0">
                <a:latin typeface="Times New Roman" pitchFamily="18" charset="0"/>
                <a:cs typeface="Times New Roman" pitchFamily="18" charset="0"/>
              </a:rPr>
              <a:t>5. Frequent disturbance is occurring while moving from one page to another.</a:t>
            </a:r>
            <a:br>
              <a:rPr lang="en-US" sz="1600" dirty="0">
                <a:latin typeface="Times New Roman" pitchFamily="18" charset="0"/>
                <a:cs typeface="Times New Roman" pitchFamily="18" charset="0"/>
              </a:rPr>
            </a:br>
            <a:endParaRPr lang="en-US" sz="1600" dirty="0">
              <a:latin typeface="Times New Roman" pitchFamily="18" charset="0"/>
              <a:cs typeface="Times New Roman" pitchFamily="18" charset="0"/>
            </a:endParaRPr>
          </a:p>
          <a:p>
            <a:pPr>
              <a:lnSpc>
                <a:spcPct val="100000"/>
              </a:lnSpc>
              <a:spcBef>
                <a:spcPts val="0"/>
              </a:spcBef>
            </a:pPr>
            <a:r>
              <a:rPr lang="en-US" sz="1600" b="1" dirty="0">
                <a:solidFill>
                  <a:srgbClr val="00B0F0"/>
                </a:solidFill>
                <a:latin typeface="Times New Roman" pitchFamily="18" charset="0"/>
                <a:cs typeface="Times New Roman" pitchFamily="18" charset="0"/>
              </a:rPr>
              <a:t>Positive feedback summary:</a:t>
            </a:r>
          </a:p>
          <a:p>
            <a:r>
              <a:rPr lang="en-US" sz="1600" dirty="0">
                <a:latin typeface="Times New Roman" pitchFamily="18" charset="0"/>
                <a:cs typeface="Times New Roman" pitchFamily="18" charset="0"/>
              </a:rPr>
              <a:t>1. Convenient to use and a good website.</a:t>
            </a:r>
          </a:p>
          <a:p>
            <a:r>
              <a:rPr lang="en-US" sz="1600" dirty="0">
                <a:latin typeface="Times New Roman" pitchFamily="18" charset="0"/>
                <a:cs typeface="Times New Roman" pitchFamily="18" charset="0"/>
              </a:rPr>
              <a:t>2. Quickness to complete a purchase.</a:t>
            </a:r>
          </a:p>
          <a:p>
            <a:r>
              <a:rPr lang="en-US" sz="1600" dirty="0">
                <a:latin typeface="Times New Roman" pitchFamily="18" charset="0"/>
                <a:cs typeface="Times New Roman" pitchFamily="18" charset="0"/>
              </a:rPr>
              <a:t>3. About 64% of the customers feel that either web or app is reliable.</a:t>
            </a:r>
          </a:p>
          <a:p>
            <a:r>
              <a:rPr lang="en-US" sz="1600" dirty="0">
                <a:latin typeface="Times New Roman" pitchFamily="18" charset="0"/>
                <a:cs typeface="Times New Roman" pitchFamily="18" charset="0"/>
              </a:rPr>
              <a:t>4. Around 20% of the customers believe that </a:t>
            </a:r>
            <a:r>
              <a:rPr lang="en-US" sz="1600" dirty="0" err="1">
                <a:latin typeface="Times New Roman" pitchFamily="18" charset="0"/>
                <a:cs typeface="Times New Roman" pitchFamily="18" charset="0"/>
              </a:rPr>
              <a:t>Paytm</a:t>
            </a:r>
            <a:r>
              <a:rPr lang="en-US" sz="1600" dirty="0">
                <a:latin typeface="Times New Roman" pitchFamily="18" charset="0"/>
                <a:cs typeface="Times New Roman" pitchFamily="18" charset="0"/>
              </a:rPr>
              <a:t> has a wild variety of products on offer.</a:t>
            </a:r>
            <a:endParaRPr lang="en-IN" sz="1600" dirty="0">
              <a:latin typeface="Times New Roman" pitchFamily="18" charset="0"/>
              <a:cs typeface="Times New Roman" pitchFamily="18" charset="0"/>
            </a:endParaRPr>
          </a:p>
        </p:txBody>
      </p:sp>
    </p:spTree>
    <p:extLst>
      <p:ext uri="{BB962C8B-B14F-4D97-AF65-F5344CB8AC3E}">
        <p14:creationId xmlns:p14="http://schemas.microsoft.com/office/powerpoint/2010/main" val="25847276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51520" y="825472"/>
            <a:ext cx="8092381" cy="2898406"/>
          </a:xfrm>
        </p:spPr>
        <p:txBody>
          <a:bodyPr>
            <a:normAutofit fontScale="92500" lnSpcReduction="10000"/>
          </a:bodyPr>
          <a:lstStyle/>
          <a:p>
            <a:pPr>
              <a:lnSpc>
                <a:spcPct val="120000"/>
              </a:lnSpc>
              <a:spcBef>
                <a:spcPts val="0"/>
              </a:spcBef>
            </a:pPr>
            <a:r>
              <a:rPr lang="en-US" dirty="0">
                <a:solidFill>
                  <a:srgbClr val="00B0F0"/>
                </a:solidFill>
                <a:latin typeface="Times New Roman" pitchFamily="18" charset="0"/>
                <a:cs typeface="Times New Roman" pitchFamily="18" charset="0"/>
              </a:rPr>
              <a:t>To be improved:</a:t>
            </a:r>
          </a:p>
          <a:p>
            <a:pPr marL="0" indent="0">
              <a:lnSpc>
                <a:spcPct val="120000"/>
              </a:lnSpc>
              <a:spcBef>
                <a:spcPts val="0"/>
              </a:spcBef>
            </a:pPr>
            <a:r>
              <a:rPr lang="en-US" b="0" dirty="0">
                <a:latin typeface="Times New Roman" pitchFamily="18" charset="0"/>
                <a:cs typeface="Times New Roman" pitchFamily="18" charset="0"/>
              </a:rPr>
              <a:t>1. Reduce the delivery time of the products during promotions.</a:t>
            </a:r>
          </a:p>
          <a:p>
            <a:pPr marL="0" indent="0">
              <a:lnSpc>
                <a:spcPct val="120000"/>
              </a:lnSpc>
              <a:spcBef>
                <a:spcPts val="0"/>
              </a:spcBef>
            </a:pPr>
            <a:r>
              <a:rPr lang="en-US" b="0" dirty="0">
                <a:latin typeface="Times New Roman" pitchFamily="18" charset="0"/>
                <a:cs typeface="Times New Roman" pitchFamily="18" charset="0"/>
              </a:rPr>
              <a:t>2. Try to give the price early during promotion.</a:t>
            </a:r>
          </a:p>
          <a:p>
            <a:pPr marL="0" indent="0">
              <a:lnSpc>
                <a:spcPct val="120000"/>
              </a:lnSpc>
              <a:spcBef>
                <a:spcPts val="0"/>
              </a:spcBef>
            </a:pPr>
            <a:r>
              <a:rPr lang="en-US" b="0" dirty="0">
                <a:latin typeface="Times New Roman" pitchFamily="18" charset="0"/>
                <a:cs typeface="Times New Roman" pitchFamily="18" charset="0"/>
              </a:rPr>
              <a:t>3. During promotions, try to give a disturbance free shopping experience to customers.</a:t>
            </a:r>
          </a:p>
          <a:p>
            <a:pPr marL="0" indent="0">
              <a:lnSpc>
                <a:spcPct val="120000"/>
              </a:lnSpc>
              <a:spcBef>
                <a:spcPts val="0"/>
              </a:spcBef>
            </a:pPr>
            <a:r>
              <a:rPr lang="en-US" b="0" dirty="0">
                <a:latin typeface="Times New Roman" pitchFamily="18" charset="0"/>
                <a:cs typeface="Times New Roman" pitchFamily="18" charset="0"/>
              </a:rPr>
              <a:t>4. Late declaration of price and discounts.</a:t>
            </a:r>
          </a:p>
          <a:p>
            <a:pPr marL="0" indent="0">
              <a:lnSpc>
                <a:spcPct val="120000"/>
              </a:lnSpc>
              <a:spcBef>
                <a:spcPts val="0"/>
              </a:spcBef>
            </a:pPr>
            <a:r>
              <a:rPr lang="en-US" b="0" dirty="0">
                <a:latin typeface="Times New Roman" pitchFamily="18" charset="0"/>
                <a:cs typeface="Times New Roman" pitchFamily="18" charset="0"/>
              </a:rPr>
              <a:t>5. No one has expressed to recommend </a:t>
            </a:r>
            <a:r>
              <a:rPr lang="en-US" b="0" dirty="0" err="1">
                <a:latin typeface="Times New Roman" pitchFamily="18" charset="0"/>
                <a:cs typeface="Times New Roman" pitchFamily="18" charset="0"/>
              </a:rPr>
              <a:t>Snapdeal</a:t>
            </a:r>
            <a:r>
              <a:rPr lang="en-US" b="0" dirty="0">
                <a:latin typeface="Times New Roman" pitchFamily="18" charset="0"/>
                <a:cs typeface="Times New Roman" pitchFamily="18" charset="0"/>
              </a:rPr>
              <a:t> to a contact as it has the most negative feedbacks among all other websites.</a:t>
            </a:r>
            <a:br>
              <a:rPr lang="en-US" b="0" dirty="0">
                <a:latin typeface="Times New Roman" pitchFamily="18" charset="0"/>
                <a:cs typeface="Times New Roman" pitchFamily="18" charset="0"/>
              </a:rPr>
            </a:br>
            <a:endParaRPr lang="en-US" b="0" dirty="0">
              <a:latin typeface="Times New Roman" pitchFamily="18" charset="0"/>
              <a:cs typeface="Times New Roman" pitchFamily="18" charset="0"/>
            </a:endParaRPr>
          </a:p>
          <a:p>
            <a:pPr>
              <a:lnSpc>
                <a:spcPct val="120000"/>
              </a:lnSpc>
              <a:spcBef>
                <a:spcPts val="0"/>
              </a:spcBef>
            </a:pPr>
            <a:r>
              <a:rPr lang="en-US" dirty="0">
                <a:solidFill>
                  <a:srgbClr val="00B0F0"/>
                </a:solidFill>
                <a:latin typeface="Times New Roman" pitchFamily="18" charset="0"/>
                <a:cs typeface="Times New Roman" pitchFamily="18" charset="0"/>
              </a:rPr>
              <a:t>Positive feedback summary:</a:t>
            </a:r>
          </a:p>
          <a:p>
            <a:pPr marL="0" indent="0">
              <a:lnSpc>
                <a:spcPct val="120000"/>
              </a:lnSpc>
              <a:spcBef>
                <a:spcPts val="0"/>
              </a:spcBef>
            </a:pPr>
            <a:r>
              <a:rPr lang="en-US" b="0" dirty="0">
                <a:latin typeface="Times New Roman" pitchFamily="18" charset="0"/>
                <a:cs typeface="Times New Roman" pitchFamily="18" charset="0"/>
              </a:rPr>
              <a:t>1. Convenient to use.</a:t>
            </a:r>
          </a:p>
          <a:p>
            <a:pPr marL="0" indent="0">
              <a:lnSpc>
                <a:spcPct val="120000"/>
              </a:lnSpc>
              <a:spcBef>
                <a:spcPts val="0"/>
              </a:spcBef>
            </a:pPr>
            <a:r>
              <a:rPr lang="en-US" b="0" dirty="0">
                <a:latin typeface="Times New Roman" pitchFamily="18" charset="0"/>
                <a:cs typeface="Times New Roman" pitchFamily="18" charset="0"/>
              </a:rPr>
              <a:t>2. 54% of the customers are happy about the availability of financial information security.</a:t>
            </a:r>
            <a:endParaRPr lang="en-IN" b="0" dirty="0">
              <a:latin typeface="Times New Roman" pitchFamily="18" charset="0"/>
              <a:cs typeface="Times New Roman" pitchFamily="18" charset="0"/>
            </a:endParaRPr>
          </a:p>
          <a:p>
            <a:endParaRPr lang="en-IN" b="0" dirty="0">
              <a:latin typeface="Times New Roman" pitchFamily="18" charset="0"/>
              <a:cs typeface="Times New Roman" pitchFamily="18" charset="0"/>
            </a:endParaRPr>
          </a:p>
        </p:txBody>
      </p:sp>
      <p:pic>
        <p:nvPicPr>
          <p:cNvPr id="4" name="Picture 3">
            <a:extLst>
              <a:ext uri="{FF2B5EF4-FFF2-40B4-BE49-F238E27FC236}">
                <a16:creationId xmlns:lc="http://schemas.openxmlformats.org/drawingml/2006/lockedCanvas" xmlns:a16="http://schemas.microsoft.com/office/drawing/2014/main" xmlns="" id="{A2DB3459-6753-4364-B605-B2B311E41B45}"/>
              </a:ext>
            </a:extLst>
          </p:cNvPr>
          <p:cNvPicPr>
            <a:picLocks noChangeAspect="1"/>
          </p:cNvPicPr>
          <p:nvPr/>
        </p:nvPicPr>
        <p:blipFill>
          <a:blip r:embed="rId2"/>
          <a:stretch>
            <a:fillRect/>
          </a:stretch>
        </p:blipFill>
        <p:spPr>
          <a:xfrm>
            <a:off x="3203848" y="123478"/>
            <a:ext cx="2304256" cy="504056"/>
          </a:xfrm>
          <a:prstGeom prst="rect">
            <a:avLst/>
          </a:prstGeom>
        </p:spPr>
      </p:pic>
    </p:spTree>
    <p:extLst>
      <p:ext uri="{BB962C8B-B14F-4D97-AF65-F5344CB8AC3E}">
        <p14:creationId xmlns:p14="http://schemas.microsoft.com/office/powerpoint/2010/main" val="16234576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err="1" smtClean="0">
                <a:latin typeface="Times New Roman" pitchFamily="18" charset="0"/>
                <a:cs typeface="Times New Roman" pitchFamily="18" charset="0"/>
              </a:rPr>
              <a:t>FUTure</a:t>
            </a:r>
            <a:r>
              <a:rPr lang="en-IN" b="1" dirty="0" smtClean="0">
                <a:latin typeface="Times New Roman" pitchFamily="18" charset="0"/>
                <a:cs typeface="Times New Roman" pitchFamily="18" charset="0"/>
              </a:rPr>
              <a:t> work</a:t>
            </a:r>
            <a:endParaRPr lang="en-IN" b="1" dirty="0">
              <a:latin typeface="Times New Roman" pitchFamily="18" charset="0"/>
              <a:cs typeface="Times New Roman" pitchFamily="18" charset="0"/>
            </a:endParaRPr>
          </a:p>
        </p:txBody>
      </p:sp>
      <p:sp>
        <p:nvSpPr>
          <p:cNvPr id="3" name="Content Placeholder 2"/>
          <p:cNvSpPr>
            <a:spLocks noGrp="1"/>
          </p:cNvSpPr>
          <p:nvPr>
            <p:ph idx="1"/>
          </p:nvPr>
        </p:nvSpPr>
        <p:spPr>
          <a:xfrm>
            <a:off x="822961" y="825472"/>
            <a:ext cx="7520940" cy="2970414"/>
          </a:xfrm>
        </p:spPr>
        <p:txBody>
          <a:bodyPr>
            <a:noAutofit/>
          </a:bodyPr>
          <a:lstStyle/>
          <a:p>
            <a:pPr>
              <a:buFont typeface="+mj-lt"/>
              <a:buAutoNum type="arabicParenR"/>
            </a:pPr>
            <a:r>
              <a:rPr lang="en-US" b="0" dirty="0" smtClean="0">
                <a:latin typeface="Times New Roman" pitchFamily="18" charset="0"/>
                <a:cs typeface="Times New Roman" pitchFamily="18" charset="0"/>
              </a:rPr>
              <a:t>I </a:t>
            </a:r>
            <a:r>
              <a:rPr lang="en-US" b="0" dirty="0">
                <a:latin typeface="Times New Roman" pitchFamily="18" charset="0"/>
                <a:cs typeface="Times New Roman" pitchFamily="18" charset="0"/>
              </a:rPr>
              <a:t>will need to perform some preprocessing on the data for example using the scaling </a:t>
            </a:r>
            <a:r>
              <a:rPr lang="en-US" b="0" dirty="0" smtClean="0">
                <a:latin typeface="Times New Roman" pitchFamily="18" charset="0"/>
                <a:cs typeface="Times New Roman" pitchFamily="18" charset="0"/>
              </a:rPr>
              <a:t>techniques.</a:t>
            </a:r>
            <a:endParaRPr lang="en-US" b="0" dirty="0">
              <a:latin typeface="Times New Roman" pitchFamily="18" charset="0"/>
              <a:cs typeface="Times New Roman" pitchFamily="18" charset="0"/>
            </a:endParaRPr>
          </a:p>
          <a:p>
            <a:pPr>
              <a:buFont typeface="+mj-lt"/>
              <a:buAutoNum type="arabicParenR"/>
            </a:pPr>
            <a:r>
              <a:rPr lang="en-US" b="0" dirty="0">
                <a:latin typeface="Times New Roman" pitchFamily="18" charset="0"/>
                <a:cs typeface="Times New Roman" pitchFamily="18" charset="0"/>
              </a:rPr>
              <a:t>Since I have mostly categorical data present in the dataset I am not going to worry about removing outliers or </a:t>
            </a:r>
            <a:r>
              <a:rPr lang="en-US" b="0" dirty="0" err="1" smtClean="0">
                <a:latin typeface="Times New Roman" pitchFamily="18" charset="0"/>
                <a:cs typeface="Times New Roman" pitchFamily="18" charset="0"/>
              </a:rPr>
              <a:t>skewness</a:t>
            </a:r>
            <a:r>
              <a:rPr lang="en-US" b="0" dirty="0" smtClean="0">
                <a:latin typeface="Times New Roman" pitchFamily="18" charset="0"/>
                <a:cs typeface="Times New Roman" pitchFamily="18" charset="0"/>
              </a:rPr>
              <a:t>.</a:t>
            </a:r>
            <a:endParaRPr lang="en-US" b="0" dirty="0">
              <a:latin typeface="Times New Roman" pitchFamily="18" charset="0"/>
              <a:cs typeface="Times New Roman" pitchFamily="18" charset="0"/>
            </a:endParaRPr>
          </a:p>
          <a:p>
            <a:pPr>
              <a:buFont typeface="+mj-lt"/>
              <a:buAutoNum type="arabicParenR"/>
            </a:pPr>
            <a:r>
              <a:rPr lang="en-US" b="0" dirty="0">
                <a:latin typeface="Times New Roman" pitchFamily="18" charset="0"/>
                <a:cs typeface="Times New Roman" pitchFamily="18" charset="0"/>
              </a:rPr>
              <a:t>Need to build some unsupervised machine learning </a:t>
            </a:r>
            <a:r>
              <a:rPr lang="en-US" b="0" dirty="0" smtClean="0">
                <a:latin typeface="Times New Roman" pitchFamily="18" charset="0"/>
                <a:cs typeface="Times New Roman" pitchFamily="18" charset="0"/>
              </a:rPr>
              <a:t>models.</a:t>
            </a:r>
            <a:endParaRPr lang="en-US" b="0" dirty="0">
              <a:latin typeface="Times New Roman" pitchFamily="18" charset="0"/>
              <a:cs typeface="Times New Roman" pitchFamily="18" charset="0"/>
            </a:endParaRPr>
          </a:p>
          <a:p>
            <a:pPr>
              <a:buFont typeface="+mj-lt"/>
              <a:buAutoNum type="arabicParenR"/>
            </a:pPr>
            <a:r>
              <a:rPr lang="en-US" b="0" dirty="0">
                <a:latin typeface="Times New Roman" pitchFamily="18" charset="0"/>
                <a:cs typeface="Times New Roman" pitchFamily="18" charset="0"/>
              </a:rPr>
              <a:t>Will have to verify the clustering or association algorithm details that can be used on the </a:t>
            </a:r>
            <a:r>
              <a:rPr lang="en-US" b="0" dirty="0" smtClean="0">
                <a:latin typeface="Times New Roman" pitchFamily="18" charset="0"/>
                <a:cs typeface="Times New Roman" pitchFamily="18" charset="0"/>
              </a:rPr>
              <a:t>dataset.</a:t>
            </a:r>
            <a:endParaRPr lang="en-US" b="0" dirty="0">
              <a:latin typeface="Times New Roman" pitchFamily="18" charset="0"/>
              <a:cs typeface="Times New Roman" pitchFamily="18" charset="0"/>
            </a:endParaRPr>
          </a:p>
          <a:p>
            <a:pPr>
              <a:buFont typeface="+mj-lt"/>
              <a:buAutoNum type="arabicParenR"/>
            </a:pPr>
            <a:r>
              <a:rPr lang="en-US" b="0" dirty="0">
                <a:latin typeface="Times New Roman" pitchFamily="18" charset="0"/>
                <a:cs typeface="Times New Roman" pitchFamily="18" charset="0"/>
              </a:rPr>
              <a:t>Some algorithms that I intend to work upon are k-means clustering, k-nearest neighbors for unsupervised machine learning, hierarchal clustering, </a:t>
            </a:r>
            <a:r>
              <a:rPr lang="en-US" b="0" dirty="0" err="1">
                <a:latin typeface="Times New Roman" pitchFamily="18" charset="0"/>
                <a:cs typeface="Times New Roman" pitchFamily="18" charset="0"/>
              </a:rPr>
              <a:t>apriori</a:t>
            </a:r>
            <a:r>
              <a:rPr lang="en-US" b="0" dirty="0">
                <a:latin typeface="Times New Roman" pitchFamily="18" charset="0"/>
                <a:cs typeface="Times New Roman" pitchFamily="18" charset="0"/>
              </a:rPr>
              <a:t> algorithm and neural networks.</a:t>
            </a:r>
            <a:endParaRPr lang="en-IN" b="0" dirty="0">
              <a:latin typeface="Times New Roman" pitchFamily="18" charset="0"/>
              <a:cs typeface="Times New Roman" pitchFamily="18" charset="0"/>
            </a:endParaRPr>
          </a:p>
        </p:txBody>
      </p:sp>
    </p:spTree>
    <p:extLst>
      <p:ext uri="{BB962C8B-B14F-4D97-AF65-F5344CB8AC3E}">
        <p14:creationId xmlns:p14="http://schemas.microsoft.com/office/powerpoint/2010/main" val="14142902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algn="ctr"/>
            <a:r>
              <a:rPr lang="en-IN" dirty="0" smtClean="0"/>
              <a:t>	</a:t>
            </a:r>
          </a:p>
          <a:p>
            <a:pPr algn="ctr"/>
            <a:endParaRPr lang="en-IN" dirty="0"/>
          </a:p>
          <a:p>
            <a:pPr algn="ctr"/>
            <a:endParaRPr lang="en-IN" dirty="0" smtClean="0"/>
          </a:p>
          <a:p>
            <a:pPr algn="ctr"/>
            <a:r>
              <a:rPr lang="en-IN" sz="2800" dirty="0" smtClean="0">
                <a:solidFill>
                  <a:srgbClr val="002060"/>
                </a:solidFill>
                <a:latin typeface="Times New Roman" pitchFamily="18" charset="0"/>
                <a:cs typeface="Times New Roman" pitchFamily="18" charset="0"/>
              </a:rPr>
              <a:t>THANK YOU</a:t>
            </a:r>
            <a:endParaRPr lang="en-IN" sz="2800" dirty="0">
              <a:solidFill>
                <a:srgbClr val="002060"/>
              </a:solidFill>
              <a:latin typeface="Times New Roman" pitchFamily="18" charset="0"/>
              <a:cs typeface="Times New Roman" pitchFamily="18" charset="0"/>
            </a:endParaRPr>
          </a:p>
        </p:txBody>
      </p:sp>
    </p:spTree>
    <p:extLst>
      <p:ext uri="{BB962C8B-B14F-4D97-AF65-F5344CB8AC3E}">
        <p14:creationId xmlns:p14="http://schemas.microsoft.com/office/powerpoint/2010/main" val="38578469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smtClean="0">
                <a:latin typeface="Times New Roman" pitchFamily="18" charset="0"/>
                <a:cs typeface="Times New Roman" pitchFamily="18" charset="0"/>
              </a:rPr>
              <a:t>Introduction</a:t>
            </a:r>
            <a:endParaRPr lang="en-IN" b="1" dirty="0">
              <a:latin typeface="Times New Roman" pitchFamily="18" charset="0"/>
              <a:cs typeface="Times New Roman" pitchFamily="18" charset="0"/>
            </a:endParaRPr>
          </a:p>
        </p:txBody>
      </p:sp>
      <p:sp>
        <p:nvSpPr>
          <p:cNvPr id="3" name="Content Placeholder 2"/>
          <p:cNvSpPr>
            <a:spLocks noGrp="1"/>
          </p:cNvSpPr>
          <p:nvPr>
            <p:ph idx="1"/>
          </p:nvPr>
        </p:nvSpPr>
        <p:spPr>
          <a:xfrm>
            <a:off x="822961" y="825472"/>
            <a:ext cx="7520940" cy="2718386"/>
          </a:xfrm>
        </p:spPr>
        <p:txBody>
          <a:bodyPr>
            <a:normAutofit fontScale="92500" lnSpcReduction="10000"/>
          </a:bodyPr>
          <a:lstStyle/>
          <a:p>
            <a:pPr>
              <a:buClr>
                <a:schemeClr val="accent3">
                  <a:lumMod val="75000"/>
                </a:schemeClr>
              </a:buClr>
              <a:buFont typeface="Wingdings" pitchFamily="2" charset="2"/>
              <a:buChar char="q"/>
            </a:pPr>
            <a:r>
              <a:rPr lang="en-US" sz="2200" dirty="0">
                <a:latin typeface="Times New Roman" pitchFamily="18" charset="0"/>
                <a:cs typeface="Times New Roman" pitchFamily="18" charset="0"/>
              </a:rPr>
              <a:t>What is Customer Retention and do we really need it</a:t>
            </a:r>
            <a:r>
              <a:rPr lang="en-US" sz="2200" dirty="0" smtClean="0">
                <a:latin typeface="Times New Roman" pitchFamily="18" charset="0"/>
                <a:cs typeface="Times New Roman" pitchFamily="18" charset="0"/>
              </a:rPr>
              <a:t>?</a:t>
            </a:r>
          </a:p>
          <a:p>
            <a:pPr marL="0" indent="0">
              <a:buClr>
                <a:schemeClr val="accent6">
                  <a:lumMod val="50000"/>
                </a:schemeClr>
              </a:buClr>
            </a:pPr>
            <a:r>
              <a:rPr lang="en-US" sz="2000" b="0" dirty="0" smtClean="0">
                <a:latin typeface="Times New Roman" pitchFamily="18" charset="0"/>
                <a:cs typeface="Times New Roman" pitchFamily="18" charset="0"/>
              </a:rPr>
              <a:t>“</a:t>
            </a:r>
            <a:r>
              <a:rPr lang="en-US" sz="2000" b="0" dirty="0">
                <a:latin typeface="Times New Roman" pitchFamily="18" charset="0"/>
                <a:cs typeface="Times New Roman" pitchFamily="18" charset="0"/>
              </a:rPr>
              <a:t>Customer retention refers to company’s ability to turn customers into repeat buyers and prevent them from switching to a competitor</a:t>
            </a:r>
            <a:r>
              <a:rPr lang="en-US" sz="2000" b="0" dirty="0" smtClean="0">
                <a:latin typeface="Times New Roman" pitchFamily="18" charset="0"/>
                <a:cs typeface="Times New Roman" pitchFamily="18" charset="0"/>
              </a:rPr>
              <a:t>”.</a:t>
            </a:r>
          </a:p>
          <a:p>
            <a:pPr marL="0" indent="0">
              <a:buClr>
                <a:schemeClr val="accent6">
                  <a:lumMod val="50000"/>
                </a:schemeClr>
              </a:buClr>
            </a:pPr>
            <a:r>
              <a:rPr lang="en-US" sz="2000" b="0" dirty="0">
                <a:latin typeface="Times New Roman" pitchFamily="18" charset="0"/>
                <a:cs typeface="Times New Roman" pitchFamily="18" charset="0"/>
              </a:rPr>
              <a:t>In other words customer retention means – “To maintain the existing customers</a:t>
            </a:r>
            <a:r>
              <a:rPr lang="en-US" sz="2000" b="0" dirty="0" smtClean="0">
                <a:latin typeface="Times New Roman" pitchFamily="18" charset="0"/>
                <a:cs typeface="Times New Roman" pitchFamily="18" charset="0"/>
              </a:rPr>
              <a:t>”.</a:t>
            </a:r>
            <a:endParaRPr lang="en-US" sz="2000" b="0" dirty="0">
              <a:latin typeface="Times New Roman" pitchFamily="18" charset="0"/>
              <a:cs typeface="Times New Roman" pitchFamily="18" charset="0"/>
            </a:endParaRPr>
          </a:p>
          <a:p>
            <a:pPr marL="0" indent="0">
              <a:buClr>
                <a:schemeClr val="accent6">
                  <a:lumMod val="50000"/>
                </a:schemeClr>
              </a:buClr>
            </a:pPr>
            <a:endParaRPr lang="en-US" sz="2000" b="0" dirty="0">
              <a:latin typeface="Times New Roman" pitchFamily="18" charset="0"/>
              <a:cs typeface="Times New Roman" pitchFamily="18" charset="0"/>
            </a:endParaRPr>
          </a:p>
          <a:p>
            <a:pPr>
              <a:buClr>
                <a:schemeClr val="accent3">
                  <a:lumMod val="75000"/>
                </a:schemeClr>
              </a:buClr>
              <a:buFont typeface="Wingdings" pitchFamily="2" charset="2"/>
              <a:buChar char="q"/>
            </a:pPr>
            <a:r>
              <a:rPr lang="en-US" sz="2000" dirty="0">
                <a:latin typeface="Times New Roman" pitchFamily="18" charset="0"/>
                <a:cs typeface="Times New Roman" pitchFamily="18" charset="0"/>
              </a:rPr>
              <a:t>This happens only if there exists a positive relation between the company and </a:t>
            </a:r>
            <a:r>
              <a:rPr lang="en-US" sz="2000" dirty="0" smtClean="0">
                <a:latin typeface="Times New Roman" pitchFamily="18" charset="0"/>
                <a:cs typeface="Times New Roman" pitchFamily="18" charset="0"/>
              </a:rPr>
              <a:t>the customer</a:t>
            </a:r>
            <a:r>
              <a:rPr lang="en-US" sz="2000" dirty="0">
                <a:latin typeface="Times New Roman" pitchFamily="18" charset="0"/>
                <a:cs typeface="Times New Roman" pitchFamily="18" charset="0"/>
              </a:rPr>
              <a:t>.</a:t>
            </a:r>
          </a:p>
          <a:p>
            <a:endParaRPr lang="en-IN" dirty="0" smtClean="0"/>
          </a:p>
          <a:p>
            <a:endParaRPr lang="en-IN" dirty="0"/>
          </a:p>
          <a:p>
            <a:endParaRPr lang="en-IN" dirty="0"/>
          </a:p>
        </p:txBody>
      </p:sp>
    </p:spTree>
    <p:extLst>
      <p:ext uri="{BB962C8B-B14F-4D97-AF65-F5344CB8AC3E}">
        <p14:creationId xmlns:p14="http://schemas.microsoft.com/office/powerpoint/2010/main" val="23381163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92500" lnSpcReduction="20000"/>
          </a:bodyPr>
          <a:lstStyle/>
          <a:p>
            <a:pPr>
              <a:buClr>
                <a:schemeClr val="accent3">
                  <a:lumMod val="75000"/>
                </a:schemeClr>
              </a:buClr>
              <a:buFont typeface="Wingdings" pitchFamily="2" charset="2"/>
              <a:buChar char="q"/>
            </a:pPr>
            <a:r>
              <a:rPr lang="en-IN" sz="2200" dirty="0" smtClean="0">
                <a:latin typeface="Times New Roman" pitchFamily="18" charset="0"/>
                <a:cs typeface="Times New Roman" pitchFamily="18" charset="0"/>
              </a:rPr>
              <a:t>What are the benefits of Customer Retention?</a:t>
            </a:r>
          </a:p>
          <a:p>
            <a:endParaRPr lang="en-IN" sz="2000" dirty="0" smtClean="0"/>
          </a:p>
          <a:p>
            <a:pPr marL="800100" lvl="1" indent="-342900">
              <a:buFont typeface="Wingdings" panose="05000000000000000000" pitchFamily="2" charset="2"/>
              <a:buChar char="ü"/>
            </a:pPr>
            <a:r>
              <a:rPr lang="en-US" sz="2000" dirty="0">
                <a:latin typeface="Times New Roman" pitchFamily="18" charset="0"/>
                <a:ea typeface="Cambria" panose="02040503050406030204" pitchFamily="18" charset="0"/>
                <a:cs typeface="Times New Roman" pitchFamily="18" charset="0"/>
              </a:rPr>
              <a:t>Retained</a:t>
            </a:r>
            <a:r>
              <a:rPr lang="en-US" sz="2000" dirty="0">
                <a:latin typeface="Constantia (Body)"/>
                <a:ea typeface="Cambria" panose="02040503050406030204" pitchFamily="18" charset="0"/>
              </a:rPr>
              <a:t> </a:t>
            </a:r>
            <a:r>
              <a:rPr lang="en-US" sz="2000" dirty="0">
                <a:latin typeface="Times New Roman" pitchFamily="18" charset="0"/>
                <a:ea typeface="Cambria" panose="02040503050406030204" pitchFamily="18" charset="0"/>
                <a:cs typeface="Times New Roman" pitchFamily="18" charset="0"/>
              </a:rPr>
              <a:t>customers tend to buy other services from same company.</a:t>
            </a:r>
          </a:p>
          <a:p>
            <a:pPr marL="800100" lvl="1" indent="-342900">
              <a:buFont typeface="Wingdings" panose="05000000000000000000" pitchFamily="2" charset="2"/>
              <a:buChar char="ü"/>
            </a:pPr>
            <a:r>
              <a:rPr lang="en-US" sz="2000" dirty="0">
                <a:latin typeface="Times New Roman" pitchFamily="18" charset="0"/>
                <a:ea typeface="Cambria" panose="02040503050406030204" pitchFamily="18" charset="0"/>
                <a:cs typeface="Times New Roman" pitchFamily="18" charset="0"/>
              </a:rPr>
              <a:t>Retained customers are known to be less price/cost </a:t>
            </a:r>
            <a:r>
              <a:rPr lang="en-US" sz="2000" dirty="0" smtClean="0">
                <a:latin typeface="Times New Roman" pitchFamily="18" charset="0"/>
                <a:ea typeface="Cambria" panose="02040503050406030204" pitchFamily="18" charset="0"/>
                <a:cs typeface="Times New Roman" pitchFamily="18" charset="0"/>
              </a:rPr>
              <a:t>sensitive.</a:t>
            </a:r>
            <a:endParaRPr lang="en-US" sz="2000" dirty="0">
              <a:latin typeface="Times New Roman" pitchFamily="18" charset="0"/>
              <a:ea typeface="Cambria" panose="02040503050406030204" pitchFamily="18" charset="0"/>
              <a:cs typeface="Times New Roman" pitchFamily="18" charset="0"/>
            </a:endParaRPr>
          </a:p>
          <a:p>
            <a:pPr marL="800100" lvl="1" indent="-342900">
              <a:buFont typeface="Wingdings" panose="05000000000000000000" pitchFamily="2" charset="2"/>
              <a:buChar char="ü"/>
            </a:pPr>
            <a:r>
              <a:rPr lang="en-US" sz="2000" dirty="0">
                <a:latin typeface="Times New Roman" pitchFamily="18" charset="0"/>
                <a:ea typeface="Cambria" panose="02040503050406030204" pitchFamily="18" charset="0"/>
                <a:cs typeface="Times New Roman" pitchFamily="18" charset="0"/>
              </a:rPr>
              <a:t>The probability of selling to an existing customer is 60-70</a:t>
            </a:r>
            <a:r>
              <a:rPr lang="en-US" sz="2000" dirty="0" smtClean="0">
                <a:latin typeface="Times New Roman" pitchFamily="18" charset="0"/>
                <a:ea typeface="Cambria" panose="02040503050406030204" pitchFamily="18" charset="0"/>
                <a:cs typeface="Times New Roman" pitchFamily="18" charset="0"/>
              </a:rPr>
              <a:t>%.</a:t>
            </a:r>
            <a:endParaRPr lang="en-US" sz="2000" dirty="0">
              <a:latin typeface="Times New Roman" pitchFamily="18" charset="0"/>
              <a:ea typeface="Cambria" panose="02040503050406030204" pitchFamily="18" charset="0"/>
              <a:cs typeface="Times New Roman" pitchFamily="18" charset="0"/>
            </a:endParaRPr>
          </a:p>
          <a:p>
            <a:pPr marL="800100" lvl="1" indent="-342900">
              <a:buFont typeface="Wingdings" panose="05000000000000000000" pitchFamily="2" charset="2"/>
              <a:buChar char="ü"/>
            </a:pPr>
            <a:r>
              <a:rPr lang="en-US" sz="2000" dirty="0">
                <a:latin typeface="Times New Roman" pitchFamily="18" charset="0"/>
                <a:ea typeface="Cambria" panose="02040503050406030204" pitchFamily="18" charset="0"/>
                <a:cs typeface="Times New Roman" pitchFamily="18" charset="0"/>
              </a:rPr>
              <a:t>The probability of selling to new prospect is 5-20</a:t>
            </a:r>
            <a:r>
              <a:rPr lang="en-US" sz="2000" dirty="0" smtClean="0">
                <a:latin typeface="Times New Roman" pitchFamily="18" charset="0"/>
                <a:ea typeface="Cambria" panose="02040503050406030204" pitchFamily="18" charset="0"/>
                <a:cs typeface="Times New Roman" pitchFamily="18" charset="0"/>
              </a:rPr>
              <a:t>%.</a:t>
            </a:r>
            <a:endParaRPr lang="en-US" sz="2000" dirty="0">
              <a:latin typeface="Times New Roman" pitchFamily="18" charset="0"/>
              <a:ea typeface="Cambria" panose="02040503050406030204" pitchFamily="18" charset="0"/>
              <a:cs typeface="Times New Roman" pitchFamily="18" charset="0"/>
            </a:endParaRPr>
          </a:p>
          <a:p>
            <a:pPr marL="800100" lvl="1" indent="-342900">
              <a:buFont typeface="Wingdings" panose="05000000000000000000" pitchFamily="2" charset="2"/>
              <a:buChar char="ü"/>
            </a:pPr>
            <a:r>
              <a:rPr lang="en-US" sz="2000" dirty="0">
                <a:latin typeface="Times New Roman" pitchFamily="18" charset="0"/>
                <a:ea typeface="Cambria" panose="02040503050406030204" pitchFamily="18" charset="0"/>
                <a:cs typeface="Times New Roman" pitchFamily="18" charset="0"/>
              </a:rPr>
              <a:t>Declined migration </a:t>
            </a:r>
            <a:r>
              <a:rPr lang="en-US" sz="2000" dirty="0" smtClean="0">
                <a:latin typeface="Times New Roman" pitchFamily="18" charset="0"/>
                <a:ea typeface="Cambria" panose="02040503050406030204" pitchFamily="18" charset="0"/>
                <a:cs typeface="Times New Roman" pitchFamily="18" charset="0"/>
              </a:rPr>
              <a:t>rates.</a:t>
            </a:r>
            <a:endParaRPr lang="en-US" sz="2000" dirty="0">
              <a:latin typeface="Times New Roman" pitchFamily="18" charset="0"/>
              <a:ea typeface="Cambria" panose="02040503050406030204" pitchFamily="18" charset="0"/>
              <a:cs typeface="Times New Roman" pitchFamily="18" charset="0"/>
            </a:endParaRPr>
          </a:p>
          <a:p>
            <a:pPr marL="800100" lvl="1" indent="-342900">
              <a:buFont typeface="Wingdings" panose="05000000000000000000" pitchFamily="2" charset="2"/>
              <a:buChar char="ü"/>
            </a:pPr>
            <a:r>
              <a:rPr lang="en-US" sz="2000" dirty="0">
                <a:latin typeface="Times New Roman" pitchFamily="18" charset="0"/>
                <a:ea typeface="Cambria" panose="02040503050406030204" pitchFamily="18" charset="0"/>
                <a:cs typeface="Times New Roman" pitchFamily="18" charset="0"/>
              </a:rPr>
              <a:t>It’s more expensive to acquire a new customer than to retain an old one.</a:t>
            </a:r>
          </a:p>
          <a:p>
            <a:endParaRPr lang="en-IN" dirty="0"/>
          </a:p>
        </p:txBody>
      </p:sp>
    </p:spTree>
    <p:extLst>
      <p:ext uri="{BB962C8B-B14F-4D97-AF65-F5344CB8AC3E}">
        <p14:creationId xmlns:p14="http://schemas.microsoft.com/office/powerpoint/2010/main" val="39847580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22961" y="825472"/>
            <a:ext cx="7520940" cy="2880404"/>
          </a:xfrm>
        </p:spPr>
        <p:txBody>
          <a:bodyPr>
            <a:normAutofit fontScale="85000" lnSpcReduction="10000"/>
          </a:bodyPr>
          <a:lstStyle/>
          <a:p>
            <a:pPr>
              <a:buClr>
                <a:schemeClr val="accent3">
                  <a:lumMod val="75000"/>
                </a:schemeClr>
              </a:buClr>
              <a:buFont typeface="Wingdings" pitchFamily="2" charset="2"/>
              <a:buChar char="q"/>
            </a:pPr>
            <a:r>
              <a:rPr lang="en-IN" sz="2200" dirty="0" smtClean="0">
                <a:latin typeface="Times New Roman" pitchFamily="18" charset="0"/>
                <a:cs typeface="Times New Roman" pitchFamily="18" charset="0"/>
              </a:rPr>
              <a:t>Tips for Succeeding at Customer Retention</a:t>
            </a:r>
          </a:p>
          <a:p>
            <a:pPr marL="0" indent="0">
              <a:buClr>
                <a:schemeClr val="accent3">
                  <a:lumMod val="75000"/>
                </a:schemeClr>
              </a:buClr>
            </a:pPr>
            <a:endParaRPr lang="en-IN" sz="2200" dirty="0" smtClean="0">
              <a:latin typeface="Times New Roman" pitchFamily="18" charset="0"/>
              <a:cs typeface="Times New Roman" pitchFamily="18" charset="0"/>
            </a:endParaRPr>
          </a:p>
          <a:p>
            <a:pPr marL="800100" lvl="1" indent="-342900">
              <a:buFont typeface="Wingdings" panose="05000000000000000000" pitchFamily="2" charset="2"/>
              <a:buChar char="ü"/>
            </a:pPr>
            <a:r>
              <a:rPr lang="en-US" sz="2000" dirty="0">
                <a:latin typeface="Times New Roman" pitchFamily="18" charset="0"/>
                <a:ea typeface="Cambria" panose="02040503050406030204" pitchFamily="18" charset="0"/>
                <a:cs typeface="Times New Roman" pitchFamily="18" charset="0"/>
              </a:rPr>
              <a:t>Find out what customers want &amp; what causes them to stay or </a:t>
            </a:r>
            <a:r>
              <a:rPr lang="en-US" sz="2000" dirty="0" smtClean="0">
                <a:latin typeface="Times New Roman" pitchFamily="18" charset="0"/>
                <a:ea typeface="Cambria" panose="02040503050406030204" pitchFamily="18" charset="0"/>
                <a:cs typeface="Times New Roman" pitchFamily="18" charset="0"/>
              </a:rPr>
              <a:t>leave?</a:t>
            </a:r>
            <a:endParaRPr lang="en-US" sz="2000" dirty="0">
              <a:latin typeface="Times New Roman" pitchFamily="18" charset="0"/>
              <a:ea typeface="Cambria" panose="02040503050406030204" pitchFamily="18" charset="0"/>
              <a:cs typeface="Times New Roman" pitchFamily="18" charset="0"/>
            </a:endParaRPr>
          </a:p>
          <a:p>
            <a:pPr marL="800100" lvl="1" indent="-342900">
              <a:buFont typeface="Wingdings" panose="05000000000000000000" pitchFamily="2" charset="2"/>
              <a:buChar char="ü"/>
            </a:pPr>
            <a:r>
              <a:rPr lang="en-US" sz="2000" dirty="0">
                <a:latin typeface="Times New Roman" pitchFamily="18" charset="0"/>
                <a:ea typeface="Cambria" panose="02040503050406030204" pitchFamily="18" charset="0"/>
                <a:cs typeface="Times New Roman" pitchFamily="18" charset="0"/>
              </a:rPr>
              <a:t>Proactively collect and promote customer feedback.</a:t>
            </a:r>
          </a:p>
          <a:p>
            <a:pPr marL="800100" lvl="1" indent="-342900">
              <a:buFont typeface="Wingdings" panose="05000000000000000000" pitchFamily="2" charset="2"/>
              <a:buChar char="ü"/>
            </a:pPr>
            <a:r>
              <a:rPr lang="en-US" sz="2000" dirty="0">
                <a:latin typeface="Times New Roman" pitchFamily="18" charset="0"/>
                <a:ea typeface="Cambria" panose="02040503050406030204" pitchFamily="18" charset="0"/>
                <a:cs typeface="Times New Roman" pitchFamily="18" charset="0"/>
              </a:rPr>
              <a:t>Analyze customer feedback to gain valuable insights and ensure the right people hear it.</a:t>
            </a:r>
          </a:p>
          <a:p>
            <a:pPr marL="800100" lvl="1" indent="-342900">
              <a:buFont typeface="Wingdings" panose="05000000000000000000" pitchFamily="2" charset="2"/>
              <a:buChar char="ü"/>
            </a:pPr>
            <a:r>
              <a:rPr lang="en-US" sz="2000" dirty="0">
                <a:latin typeface="Times New Roman" pitchFamily="18" charset="0"/>
                <a:ea typeface="Cambria" panose="02040503050406030204" pitchFamily="18" charset="0"/>
                <a:cs typeface="Times New Roman" pitchFamily="18" charset="0"/>
              </a:rPr>
              <a:t>Take action and Measure the </a:t>
            </a:r>
            <a:r>
              <a:rPr lang="en-US" sz="2000" dirty="0" smtClean="0">
                <a:latin typeface="Times New Roman" pitchFamily="18" charset="0"/>
                <a:ea typeface="Cambria" panose="02040503050406030204" pitchFamily="18" charset="0"/>
                <a:cs typeface="Times New Roman" pitchFamily="18" charset="0"/>
              </a:rPr>
              <a:t>results.</a:t>
            </a:r>
            <a:endParaRPr lang="en-US" sz="2000" dirty="0">
              <a:latin typeface="Times New Roman" pitchFamily="18" charset="0"/>
              <a:ea typeface="Cambria" panose="02040503050406030204" pitchFamily="18" charset="0"/>
              <a:cs typeface="Times New Roman" pitchFamily="18" charset="0"/>
            </a:endParaRPr>
          </a:p>
          <a:p>
            <a:pPr marL="800100" lvl="1" indent="-342900">
              <a:buFont typeface="Wingdings" panose="05000000000000000000" pitchFamily="2" charset="2"/>
              <a:buChar char="ü"/>
            </a:pPr>
            <a:r>
              <a:rPr lang="en-US" sz="2000" dirty="0">
                <a:latin typeface="Times New Roman" pitchFamily="18" charset="0"/>
                <a:ea typeface="Cambria" panose="02040503050406030204" pitchFamily="18" charset="0"/>
                <a:cs typeface="Times New Roman" pitchFamily="18" charset="0"/>
              </a:rPr>
              <a:t>Actively measure and monitor your customers’ loyalty and </a:t>
            </a:r>
            <a:r>
              <a:rPr lang="en-US" sz="2000" dirty="0" smtClean="0">
                <a:latin typeface="Times New Roman" pitchFamily="18" charset="0"/>
                <a:ea typeface="Cambria" panose="02040503050406030204" pitchFamily="18" charset="0"/>
                <a:cs typeface="Times New Roman" pitchFamily="18" charset="0"/>
              </a:rPr>
              <a:t>engagement.</a:t>
            </a:r>
            <a:endParaRPr lang="en-US" sz="2000" dirty="0">
              <a:latin typeface="Times New Roman" pitchFamily="18" charset="0"/>
              <a:ea typeface="Cambria" panose="02040503050406030204" pitchFamily="18" charset="0"/>
              <a:cs typeface="Times New Roman" pitchFamily="18" charset="0"/>
            </a:endParaRPr>
          </a:p>
          <a:p>
            <a:pPr marL="800100" lvl="1" indent="-342900">
              <a:buFont typeface="Wingdings" panose="05000000000000000000" pitchFamily="2" charset="2"/>
              <a:buChar char="ü"/>
            </a:pPr>
            <a:r>
              <a:rPr lang="en-US" sz="2000" dirty="0">
                <a:latin typeface="Times New Roman" pitchFamily="18" charset="0"/>
                <a:ea typeface="Cambria" panose="02040503050406030204" pitchFamily="18" charset="0"/>
                <a:cs typeface="Times New Roman" pitchFamily="18" charset="0"/>
              </a:rPr>
              <a:t>Keep asking, listening analyzing and </a:t>
            </a:r>
            <a:r>
              <a:rPr lang="en-US" sz="2000" dirty="0" smtClean="0">
                <a:latin typeface="Times New Roman" pitchFamily="18" charset="0"/>
                <a:ea typeface="Cambria" panose="02040503050406030204" pitchFamily="18" charset="0"/>
                <a:cs typeface="Times New Roman" pitchFamily="18" charset="0"/>
              </a:rPr>
              <a:t>improving.</a:t>
            </a:r>
            <a:endParaRPr lang="en-IN" sz="2000" dirty="0">
              <a:latin typeface="Times New Roman" pitchFamily="18" charset="0"/>
              <a:ea typeface="Cambria" panose="02040503050406030204" pitchFamily="18" charset="0"/>
              <a:cs typeface="Times New Roman" pitchFamily="18" charset="0"/>
            </a:endParaRPr>
          </a:p>
          <a:p>
            <a:pPr marL="0" indent="0">
              <a:buClr>
                <a:schemeClr val="accent3">
                  <a:lumMod val="75000"/>
                </a:schemeClr>
              </a:buClr>
            </a:pPr>
            <a:endParaRPr lang="en-IN" sz="2200" dirty="0">
              <a:latin typeface="Times New Roman" pitchFamily="18" charset="0"/>
              <a:cs typeface="Times New Roman" pitchFamily="18" charset="0"/>
            </a:endParaRPr>
          </a:p>
        </p:txBody>
      </p:sp>
    </p:spTree>
    <p:extLst>
      <p:ext uri="{BB962C8B-B14F-4D97-AF65-F5344CB8AC3E}">
        <p14:creationId xmlns:p14="http://schemas.microsoft.com/office/powerpoint/2010/main" val="14652617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22961" y="141480"/>
            <a:ext cx="7520940" cy="4158462"/>
          </a:xfrm>
        </p:spPr>
        <p:txBody>
          <a:bodyPr>
            <a:normAutofit fontScale="25000" lnSpcReduction="20000"/>
          </a:bodyPr>
          <a:lstStyle/>
          <a:p>
            <a:pPr>
              <a:buClr>
                <a:schemeClr val="accent3">
                  <a:lumMod val="75000"/>
                </a:schemeClr>
              </a:buClr>
              <a:buFont typeface="Wingdings" pitchFamily="2" charset="2"/>
              <a:buChar char="q"/>
            </a:pPr>
            <a:r>
              <a:rPr lang="en-IN" sz="6800" dirty="0" smtClean="0">
                <a:latin typeface="Times New Roman" pitchFamily="18" charset="0"/>
                <a:cs typeface="Times New Roman" pitchFamily="18" charset="0"/>
              </a:rPr>
              <a:t>Motivation for the Problem Undertaken</a:t>
            </a:r>
          </a:p>
          <a:p>
            <a:pPr marL="0" indent="0">
              <a:buClr>
                <a:schemeClr val="accent3">
                  <a:lumMod val="75000"/>
                </a:schemeClr>
              </a:buClr>
            </a:pPr>
            <a:endParaRPr lang="en-IN" sz="2200" dirty="0" smtClean="0">
              <a:latin typeface="Times New Roman" pitchFamily="18" charset="0"/>
              <a:cs typeface="Times New Roman" pitchFamily="18" charset="0"/>
            </a:endParaRPr>
          </a:p>
          <a:p>
            <a:pPr marL="800100" lvl="1" indent="-342900">
              <a:buFont typeface="Wingdings" panose="05000000000000000000" pitchFamily="2" charset="2"/>
              <a:buChar char="ü"/>
            </a:pPr>
            <a:r>
              <a:rPr lang="en-US" sz="5500" dirty="0">
                <a:latin typeface="Times New Roman" pitchFamily="18" charset="0"/>
                <a:ea typeface="Cambria" panose="02040503050406030204" pitchFamily="18" charset="0"/>
                <a:cs typeface="Times New Roman" pitchFamily="18" charset="0"/>
              </a:rPr>
              <a:t>Successful customer retention involves more than giving the customer what they expect.</a:t>
            </a:r>
          </a:p>
          <a:p>
            <a:pPr marL="800100" lvl="1" indent="-342900">
              <a:buFont typeface="Wingdings" panose="05000000000000000000" pitchFamily="2" charset="2"/>
              <a:buChar char="ü"/>
            </a:pPr>
            <a:r>
              <a:rPr lang="en-US" sz="5500" dirty="0">
                <a:latin typeface="Times New Roman" pitchFamily="18" charset="0"/>
                <a:ea typeface="Cambria" panose="02040503050406030204" pitchFamily="18" charset="0"/>
                <a:cs typeface="Times New Roman" pitchFamily="18" charset="0"/>
              </a:rPr>
              <a:t>Generating loyal advocates of the brand might mean exceeding customer expectations.</a:t>
            </a:r>
          </a:p>
          <a:p>
            <a:pPr marL="800100" lvl="1" indent="-342900">
              <a:buFont typeface="Wingdings" panose="05000000000000000000" pitchFamily="2" charset="2"/>
              <a:buChar char="ü"/>
            </a:pPr>
            <a:r>
              <a:rPr lang="en-US" sz="5500" dirty="0">
                <a:latin typeface="Times New Roman" pitchFamily="18" charset="0"/>
                <a:ea typeface="Cambria" panose="02040503050406030204" pitchFamily="18" charset="0"/>
                <a:cs typeface="Times New Roman" pitchFamily="18" charset="0"/>
              </a:rPr>
              <a:t>Creating customer loyalty puts 'customer value rather than maximizing profits and shareholder value at the center of business strategy’.</a:t>
            </a:r>
          </a:p>
          <a:p>
            <a:pPr marL="800100" lvl="1" indent="-342900">
              <a:buFont typeface="Wingdings" panose="05000000000000000000" pitchFamily="2" charset="2"/>
              <a:buChar char="ü"/>
            </a:pPr>
            <a:r>
              <a:rPr lang="en-US" sz="5500" dirty="0">
                <a:latin typeface="Times New Roman" pitchFamily="18" charset="0"/>
                <a:ea typeface="Cambria" panose="02040503050406030204" pitchFamily="18" charset="0"/>
                <a:cs typeface="Times New Roman" pitchFamily="18" charset="0"/>
              </a:rPr>
              <a:t>The key differentiation in a competitive environment is often the delivery of a consistently high standard of customer service.</a:t>
            </a:r>
          </a:p>
          <a:p>
            <a:pPr marL="800100" lvl="1" indent="-342900">
              <a:buFont typeface="Wingdings" panose="05000000000000000000" pitchFamily="2" charset="2"/>
              <a:buChar char="ü"/>
            </a:pPr>
            <a:r>
              <a:rPr lang="en-US" sz="5500" dirty="0">
                <a:latin typeface="Times New Roman" pitchFamily="18" charset="0"/>
                <a:ea typeface="Cambria" panose="02040503050406030204" pitchFamily="18" charset="0"/>
                <a:cs typeface="Times New Roman" pitchFamily="18" charset="0"/>
              </a:rPr>
              <a:t>Furthermore in the emerging world of Customer Success, retention is a major objective</a:t>
            </a:r>
            <a:r>
              <a:rPr lang="en-US" sz="5500" dirty="0" smtClean="0">
                <a:latin typeface="Times New Roman" pitchFamily="18" charset="0"/>
                <a:ea typeface="Cambria" panose="02040503050406030204" pitchFamily="18" charset="0"/>
                <a:cs typeface="Times New Roman" pitchFamily="18" charset="0"/>
              </a:rPr>
              <a:t>.</a:t>
            </a:r>
            <a:r>
              <a:rPr lang="en-US" sz="5500" dirty="0">
                <a:latin typeface="Times New Roman" pitchFamily="18" charset="0"/>
                <a:ea typeface="Cambria" panose="02040503050406030204" pitchFamily="18" charset="0"/>
                <a:cs typeface="Times New Roman" pitchFamily="18" charset="0"/>
              </a:rPr>
              <a:t> Successful customer retention involves more than giving the customer what they expect.</a:t>
            </a:r>
          </a:p>
          <a:p>
            <a:pPr marL="800100" lvl="1" indent="-342900">
              <a:buFont typeface="Wingdings" panose="05000000000000000000" pitchFamily="2" charset="2"/>
              <a:buChar char="ü"/>
            </a:pPr>
            <a:r>
              <a:rPr lang="en-US" sz="5500" dirty="0">
                <a:latin typeface="Times New Roman" pitchFamily="18" charset="0"/>
                <a:ea typeface="Cambria" panose="02040503050406030204" pitchFamily="18" charset="0"/>
                <a:cs typeface="Times New Roman" pitchFamily="18" charset="0"/>
              </a:rPr>
              <a:t>Generating loyal advocates of the brand might mean exceeding customer expectations.</a:t>
            </a:r>
          </a:p>
          <a:p>
            <a:pPr marL="800100" lvl="1" indent="-342900">
              <a:buFont typeface="Wingdings" panose="05000000000000000000" pitchFamily="2" charset="2"/>
              <a:buChar char="ü"/>
            </a:pPr>
            <a:r>
              <a:rPr lang="en-US" sz="5500" dirty="0">
                <a:latin typeface="Times New Roman" pitchFamily="18" charset="0"/>
                <a:ea typeface="Cambria" panose="02040503050406030204" pitchFamily="18" charset="0"/>
                <a:cs typeface="Times New Roman" pitchFamily="18" charset="0"/>
              </a:rPr>
              <a:t>Creating customer loyalty puts 'customer value rather than maximizing profits and shareholder value at the center of business strategy’.</a:t>
            </a:r>
          </a:p>
          <a:p>
            <a:pPr marL="800100" lvl="1" indent="-342900">
              <a:buFont typeface="Wingdings" panose="05000000000000000000" pitchFamily="2" charset="2"/>
              <a:buChar char="ü"/>
            </a:pPr>
            <a:r>
              <a:rPr lang="en-US" sz="5500" dirty="0">
                <a:latin typeface="Times New Roman" pitchFamily="18" charset="0"/>
                <a:ea typeface="Cambria" panose="02040503050406030204" pitchFamily="18" charset="0"/>
                <a:cs typeface="Times New Roman" pitchFamily="18" charset="0"/>
              </a:rPr>
              <a:t>The key differentiation in a competitive environment is often the delivery of a consistently high standard of customer service.</a:t>
            </a:r>
          </a:p>
          <a:p>
            <a:pPr marL="800100" lvl="1" indent="-342900">
              <a:buFont typeface="Wingdings" panose="05000000000000000000" pitchFamily="2" charset="2"/>
              <a:buChar char="ü"/>
            </a:pPr>
            <a:r>
              <a:rPr lang="en-US" sz="5500" dirty="0">
                <a:latin typeface="Times New Roman" pitchFamily="18" charset="0"/>
                <a:ea typeface="Cambria" panose="02040503050406030204" pitchFamily="18" charset="0"/>
                <a:cs typeface="Times New Roman" pitchFamily="18" charset="0"/>
              </a:rPr>
              <a:t>Furthermore in the emerging world of Customer Success, retention is a major objective.</a:t>
            </a:r>
            <a:endParaRPr lang="en-IN" sz="5500" dirty="0">
              <a:latin typeface="Times New Roman" pitchFamily="18" charset="0"/>
              <a:cs typeface="Times New Roman" pitchFamily="18" charset="0"/>
            </a:endParaRPr>
          </a:p>
        </p:txBody>
      </p:sp>
    </p:spTree>
    <p:extLst>
      <p:ext uri="{BB962C8B-B14F-4D97-AF65-F5344CB8AC3E}">
        <p14:creationId xmlns:p14="http://schemas.microsoft.com/office/powerpoint/2010/main" val="15339040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smtClean="0">
                <a:latin typeface="Times New Roman" pitchFamily="18" charset="0"/>
                <a:cs typeface="Times New Roman" pitchFamily="18" charset="0"/>
              </a:rPr>
              <a:t>PROBLEM STATEMENT</a:t>
            </a:r>
            <a:endParaRPr lang="en-IN" b="1" dirty="0">
              <a:latin typeface="Times New Roman" pitchFamily="18" charset="0"/>
              <a:cs typeface="Times New Roman" pitchFamily="18" charset="0"/>
            </a:endParaRPr>
          </a:p>
        </p:txBody>
      </p:sp>
      <p:sp>
        <p:nvSpPr>
          <p:cNvPr id="3" name="Content Placeholder 2"/>
          <p:cNvSpPr>
            <a:spLocks noGrp="1"/>
          </p:cNvSpPr>
          <p:nvPr>
            <p:ph idx="1"/>
          </p:nvPr>
        </p:nvSpPr>
        <p:spPr>
          <a:xfrm>
            <a:off x="822961" y="825472"/>
            <a:ext cx="7520940" cy="3906518"/>
          </a:xfrm>
        </p:spPr>
        <p:txBody>
          <a:bodyPr>
            <a:normAutofit fontScale="92500" lnSpcReduction="10000"/>
          </a:bodyPr>
          <a:lstStyle/>
          <a:p>
            <a:pPr>
              <a:buClr>
                <a:schemeClr val="accent3">
                  <a:lumMod val="75000"/>
                </a:schemeClr>
              </a:buClr>
              <a:buFont typeface="Wingdings" pitchFamily="2" charset="2"/>
              <a:buChar char="q"/>
            </a:pPr>
            <a:r>
              <a:rPr lang="en-US" sz="1800" b="0" dirty="0">
                <a:latin typeface="Times New Roman" pitchFamily="18" charset="0"/>
                <a:cs typeface="Times New Roman" pitchFamily="18" charset="0"/>
              </a:rPr>
              <a:t>Customer satisfaction has emerged as one of the most important factors that guarantee the success of online store; it has been posited as a key stimulant of purchase or repurchase intentions and customer loyalty</a:t>
            </a:r>
            <a:r>
              <a:rPr lang="en-US" sz="1800" b="0" dirty="0" smtClean="0">
                <a:latin typeface="Times New Roman" pitchFamily="18" charset="0"/>
                <a:cs typeface="Times New Roman" pitchFamily="18" charset="0"/>
              </a:rPr>
              <a:t>.</a:t>
            </a:r>
          </a:p>
          <a:p>
            <a:pPr>
              <a:buClr>
                <a:schemeClr val="accent3">
                  <a:lumMod val="75000"/>
                </a:schemeClr>
              </a:buClr>
              <a:buFont typeface="Wingdings" pitchFamily="2" charset="2"/>
              <a:buChar char="q"/>
            </a:pPr>
            <a:r>
              <a:rPr lang="en-US" sz="1800" b="0" dirty="0">
                <a:latin typeface="Times New Roman" pitchFamily="18" charset="0"/>
                <a:cs typeface="Times New Roman" pitchFamily="18" charset="0"/>
              </a:rPr>
              <a:t>A comprehensive review of the literature, theories and models have been carried out to propose the models for customer activation and customer retention.</a:t>
            </a:r>
          </a:p>
          <a:p>
            <a:pPr>
              <a:buClr>
                <a:schemeClr val="accent3">
                  <a:lumMod val="75000"/>
                </a:schemeClr>
              </a:buClr>
              <a:buFont typeface="Wingdings" pitchFamily="2" charset="2"/>
              <a:buChar char="q"/>
            </a:pPr>
            <a:r>
              <a:rPr lang="en-US" sz="1800" b="0" dirty="0">
                <a:latin typeface="Times New Roman" pitchFamily="18" charset="0"/>
                <a:cs typeface="Times New Roman" pitchFamily="18" charset="0"/>
              </a:rPr>
              <a:t>Five major factors that contributed to the success of an e-commerce store have been identified as: service quality, system quality, information quality, trust and net </a:t>
            </a:r>
            <a:r>
              <a:rPr lang="en-US" sz="1800" b="0" dirty="0" smtClean="0">
                <a:latin typeface="Times New Roman" pitchFamily="18" charset="0"/>
                <a:cs typeface="Times New Roman" pitchFamily="18" charset="0"/>
              </a:rPr>
              <a:t>benefit.</a:t>
            </a:r>
          </a:p>
          <a:p>
            <a:pPr>
              <a:buClr>
                <a:schemeClr val="accent3">
                  <a:lumMod val="75000"/>
                </a:schemeClr>
              </a:buClr>
              <a:buFont typeface="Wingdings" pitchFamily="2" charset="2"/>
              <a:buChar char="q"/>
            </a:pPr>
            <a:r>
              <a:rPr lang="en-US" sz="1800" b="0" dirty="0">
                <a:latin typeface="Times New Roman" pitchFamily="18" charset="0"/>
                <a:cs typeface="Times New Roman" pitchFamily="18" charset="0"/>
              </a:rPr>
              <a:t>The research furthermore investigated the factors that influence the online customers repeat purchase intention.</a:t>
            </a:r>
          </a:p>
          <a:p>
            <a:pPr>
              <a:buClr>
                <a:schemeClr val="accent3">
                  <a:lumMod val="75000"/>
                </a:schemeClr>
              </a:buClr>
              <a:buFont typeface="Wingdings" pitchFamily="2" charset="2"/>
              <a:buChar char="q"/>
            </a:pPr>
            <a:r>
              <a:rPr lang="en-US" sz="1800" b="0" dirty="0">
                <a:latin typeface="Times New Roman" pitchFamily="18" charset="0"/>
                <a:cs typeface="Times New Roman" pitchFamily="18" charset="0"/>
              </a:rPr>
              <a:t>The combination of both utilitarian value and hedonistic values are needed to affect the repeat purchase intention (loyalty) positively.</a:t>
            </a:r>
          </a:p>
          <a:p>
            <a:pPr>
              <a:buClr>
                <a:schemeClr val="accent3">
                  <a:lumMod val="75000"/>
                </a:schemeClr>
              </a:buClr>
              <a:buFont typeface="Wingdings" pitchFamily="2" charset="2"/>
              <a:buChar char="q"/>
            </a:pPr>
            <a:r>
              <a:rPr lang="en-US" sz="1800" b="0" dirty="0">
                <a:latin typeface="Times New Roman" pitchFamily="18" charset="0"/>
                <a:cs typeface="Times New Roman" pitchFamily="18" charset="0"/>
              </a:rPr>
              <a:t>The data is collected from the Indian online shoppers. Results indicate the e-retail success factors, which are very much critical for customer satisfaction.</a:t>
            </a:r>
          </a:p>
          <a:p>
            <a:endParaRPr lang="en-US" dirty="0"/>
          </a:p>
          <a:p>
            <a:endParaRPr lang="en-IN" dirty="0"/>
          </a:p>
        </p:txBody>
      </p:sp>
    </p:spTree>
    <p:extLst>
      <p:ext uri="{BB962C8B-B14F-4D97-AF65-F5344CB8AC3E}">
        <p14:creationId xmlns:p14="http://schemas.microsoft.com/office/powerpoint/2010/main" val="7474459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27584" y="141480"/>
            <a:ext cx="7520940" cy="3996444"/>
          </a:xfrm>
        </p:spPr>
        <p:txBody>
          <a:bodyPr>
            <a:normAutofit/>
          </a:bodyPr>
          <a:lstStyle/>
          <a:p>
            <a:r>
              <a:rPr lang="en-IN" sz="2000" dirty="0" smtClean="0"/>
              <a:t>The problem statement can be represented in the form of below use case diagram as well</a:t>
            </a:r>
          </a:p>
          <a:p>
            <a:endParaRPr lang="en-IN" sz="2000"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35546"/>
            <a:ext cx="9144000" cy="42664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420968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smtClean="0">
                <a:latin typeface="Times New Roman" pitchFamily="18" charset="0"/>
                <a:cs typeface="Times New Roman" pitchFamily="18" charset="0"/>
              </a:rPr>
              <a:t>OBJECTIVE</a:t>
            </a:r>
            <a:endParaRPr lang="en-IN" b="1" dirty="0">
              <a:latin typeface="Times New Roman" pitchFamily="18" charset="0"/>
              <a:cs typeface="Times New Roman" pitchFamily="18" charset="0"/>
            </a:endParaRPr>
          </a:p>
        </p:txBody>
      </p:sp>
      <p:sp>
        <p:nvSpPr>
          <p:cNvPr id="3" name="Content Placeholder 2"/>
          <p:cNvSpPr>
            <a:spLocks noGrp="1"/>
          </p:cNvSpPr>
          <p:nvPr>
            <p:ph idx="1"/>
          </p:nvPr>
        </p:nvSpPr>
        <p:spPr/>
        <p:txBody>
          <a:bodyPr/>
          <a:lstStyle/>
          <a:p>
            <a:pPr>
              <a:buClr>
                <a:schemeClr val="accent3"/>
              </a:buClr>
              <a:buFont typeface="Wingdings" pitchFamily="2" charset="2"/>
              <a:buChar char="ü"/>
            </a:pPr>
            <a:r>
              <a:rPr lang="en-IN" sz="2000" b="0" dirty="0">
                <a:latin typeface="Times New Roman" pitchFamily="18" charset="0"/>
                <a:cs typeface="Times New Roman" pitchFamily="18" charset="0"/>
              </a:rPr>
              <a:t>The objective is to apply the analytical skills to provide findings and conclusion that would help to predict customer retention for a E-Retail company using their data on users provided over period of time.</a:t>
            </a:r>
          </a:p>
          <a:p>
            <a:pPr>
              <a:buClr>
                <a:schemeClr val="accent3"/>
              </a:buClr>
              <a:buFont typeface="Wingdings" pitchFamily="2" charset="2"/>
              <a:buChar char="ü"/>
            </a:pPr>
            <a:r>
              <a:rPr lang="en-IN" sz="2000" b="0" dirty="0">
                <a:latin typeface="Times New Roman" pitchFamily="18" charset="0"/>
                <a:cs typeface="Times New Roman" pitchFamily="18" charset="0"/>
              </a:rPr>
              <a:t>Using the model I was tasked with determining which features were most influential in loss of valuable customer and then making a plan for how the company could use this information to increase customer retention.</a:t>
            </a:r>
          </a:p>
          <a:p>
            <a:endParaRPr lang="en-IN" dirty="0"/>
          </a:p>
        </p:txBody>
      </p:sp>
    </p:spTree>
    <p:extLst>
      <p:ext uri="{BB962C8B-B14F-4D97-AF65-F5344CB8AC3E}">
        <p14:creationId xmlns:p14="http://schemas.microsoft.com/office/powerpoint/2010/main" val="3612422215"/>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Angles">
  <a:themeElements>
    <a:clrScheme name="Angles">
      <a:dk1>
        <a:srgbClr val="000000"/>
      </a:dk1>
      <a:lt1>
        <a:srgbClr val="FFFFFF"/>
      </a:lt1>
      <a:dk2>
        <a:srgbClr val="434342"/>
      </a:dk2>
      <a:lt2>
        <a:srgbClr val="CDD7D9"/>
      </a:lt2>
      <a:accent1>
        <a:srgbClr val="797B7E"/>
      </a:accent1>
      <a:accent2>
        <a:srgbClr val="F96A1B"/>
      </a:accent2>
      <a:accent3>
        <a:srgbClr val="08A1D9"/>
      </a:accent3>
      <a:accent4>
        <a:srgbClr val="7C984A"/>
      </a:accent4>
      <a:accent5>
        <a:srgbClr val="C2AD8D"/>
      </a:accent5>
      <a:accent6>
        <a:srgbClr val="506E94"/>
      </a:accent6>
      <a:hlink>
        <a:srgbClr val="5F5F5F"/>
      </a:hlink>
      <a:folHlink>
        <a:srgbClr val="969696"/>
      </a:folHlink>
    </a:clrScheme>
    <a:fontScheme name="Angles">
      <a:majorFont>
        <a:latin typeface="Franklin Gothic Medium"/>
        <a:ea typeface=""/>
        <a:cs typeface=""/>
        <a:font script="Jpan" typeface="HG創英角ｺﾞｼｯｸUB"/>
        <a:font script="Hang" typeface="돋움"/>
        <a:font script="Hans" typeface="微软雅黑"/>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a:ea typeface=""/>
        <a:cs typeface=""/>
        <a:font script="Jpan" typeface="ＭＳ Ｐゴシック"/>
        <a:font script="Hang" typeface="맑은 고딕"/>
        <a:font script="Hans" typeface="隶书"/>
        <a:font script="Hant" typeface="新細明體"/>
        <a:font script="Arab" typeface="Arial"/>
        <a:font script="Hebr" typeface="Arial"/>
        <a:font script="Thai" typeface="Cord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blipFill rotWithShape="1">
          <a:blip xmlns:r="http://schemas.openxmlformats.org/officeDocument/2006/relationships" r:embed="rId1">
            <a:duotone>
              <a:schemeClr val="phClr">
                <a:tint val="90000"/>
                <a:shade val="85000"/>
              </a:schemeClr>
              <a:schemeClr val="phClr">
                <a:tint val="95000"/>
                <a:shade val="99000"/>
              </a:schemeClr>
            </a:duotone>
          </a:blip>
          <a:tile tx="0" ty="0" sx="100000" sy="100000" flip="none" algn="tl"/>
        </a:blipFill>
        <a:blipFill rotWithShape="1">
          <a:blip xmlns:r="http://schemas.openxmlformats.org/officeDocument/2006/relationships" r:embed="rId2">
            <a:duotone>
              <a:schemeClr val="phClr">
                <a:tint val="93000"/>
                <a:shade val="85000"/>
              </a:schemeClr>
              <a:schemeClr val="phClr">
                <a:tint val="96000"/>
                <a:shade val="99000"/>
              </a:schemeClr>
            </a:duotone>
          </a:blip>
          <a:tile tx="0" ty="0" sx="90000" sy="9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Angles</Template>
  <TotalTime>185</TotalTime>
  <Words>1925</Words>
  <Application>Microsoft Office PowerPoint</Application>
  <PresentationFormat>On-screen Show (16:9)</PresentationFormat>
  <Paragraphs>174</Paragraphs>
  <Slides>27</Slides>
  <Notes>1</Notes>
  <HiddenSlides>0</HiddenSlides>
  <MMClips>0</MMClips>
  <ScaleCrop>false</ScaleCrop>
  <HeadingPairs>
    <vt:vector size="4" baseType="variant">
      <vt:variant>
        <vt:lpstr>Theme</vt:lpstr>
      </vt:variant>
      <vt:variant>
        <vt:i4>1</vt:i4>
      </vt:variant>
      <vt:variant>
        <vt:lpstr>Slide Titles</vt:lpstr>
      </vt:variant>
      <vt:variant>
        <vt:i4>27</vt:i4>
      </vt:variant>
    </vt:vector>
  </HeadingPairs>
  <TitlesOfParts>
    <vt:vector size="28" baseType="lpstr">
      <vt:lpstr>Angles</vt:lpstr>
      <vt:lpstr>Customer Retention Case Study Presentation</vt:lpstr>
      <vt:lpstr>AGENDA</vt:lpstr>
      <vt:lpstr>Introduction</vt:lpstr>
      <vt:lpstr>PowerPoint Presentation</vt:lpstr>
      <vt:lpstr>PowerPoint Presentation</vt:lpstr>
      <vt:lpstr>PowerPoint Presentation</vt:lpstr>
      <vt:lpstr>PROBLEM STATEMENT</vt:lpstr>
      <vt:lpstr>PowerPoint Presentation</vt:lpstr>
      <vt:lpstr>OBJECTIVE</vt:lpstr>
      <vt:lpstr>Exploratory Data Analysis (EDA)</vt:lpstr>
      <vt:lpstr>Dataset Description</vt:lpstr>
      <vt:lpstr>VisualiZation</vt:lpstr>
      <vt:lpstr>Univariate Analysis:</vt:lpstr>
      <vt:lpstr>Bivariate Analysis:</vt:lpstr>
      <vt:lpstr>BIVARIATE ANALYSIS</vt:lpstr>
      <vt:lpstr>Bivariate Analysis</vt:lpstr>
      <vt:lpstr>Multivariate Analysis</vt:lpstr>
      <vt:lpstr>Multivariate Analysis</vt:lpstr>
      <vt:lpstr>Correlation Between the columns</vt:lpstr>
      <vt:lpstr>Inference</vt:lpstr>
      <vt:lpstr>PowerPoint Presentation</vt:lpstr>
      <vt:lpstr>PowerPoint Presentation</vt:lpstr>
      <vt:lpstr>PowerPoint Presentation</vt:lpstr>
      <vt:lpstr>PowerPoint Presentation</vt:lpstr>
      <vt:lpstr>PowerPoint Presentation</vt:lpstr>
      <vt:lpstr>FUTure work</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Customer Retention Case Study Presentation</dc:title>
  <dc:creator>Windows User</dc:creator>
  <cp:lastModifiedBy>Windows User</cp:lastModifiedBy>
  <cp:revision>47</cp:revision>
  <dcterms:created xsi:type="dcterms:W3CDTF">2022-11-15T09:05:06Z</dcterms:created>
  <dcterms:modified xsi:type="dcterms:W3CDTF">2022-11-15T12:11:30Z</dcterms:modified>
</cp:coreProperties>
</file>